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266" r:id="rId2"/>
    <p:sldId id="358" r:id="rId3"/>
    <p:sldId id="267" r:id="rId4"/>
    <p:sldId id="268" r:id="rId5"/>
    <p:sldId id="269" r:id="rId6"/>
    <p:sldId id="270" r:id="rId7"/>
    <p:sldId id="271" r:id="rId8"/>
    <p:sldId id="272" r:id="rId9"/>
    <p:sldId id="273" r:id="rId10"/>
    <p:sldId id="274" r:id="rId11"/>
    <p:sldId id="316" r:id="rId12"/>
    <p:sldId id="258" r:id="rId13"/>
    <p:sldId id="323" r:id="rId14"/>
    <p:sldId id="324" r:id="rId15"/>
    <p:sldId id="304" r:id="rId16"/>
    <p:sldId id="311" r:id="rId17"/>
    <p:sldId id="313" r:id="rId18"/>
    <p:sldId id="321" r:id="rId19"/>
    <p:sldId id="327" r:id="rId20"/>
    <p:sldId id="342" r:id="rId21"/>
    <p:sldId id="343" r:id="rId22"/>
    <p:sldId id="344" r:id="rId23"/>
    <p:sldId id="328" r:id="rId24"/>
    <p:sldId id="329" r:id="rId25"/>
    <p:sldId id="345" r:id="rId26"/>
    <p:sldId id="353" r:id="rId27"/>
    <p:sldId id="346" r:id="rId28"/>
    <p:sldId id="347" r:id="rId29"/>
    <p:sldId id="305" r:id="rId30"/>
    <p:sldId id="306" r:id="rId31"/>
    <p:sldId id="320" r:id="rId32"/>
    <p:sldId id="326" r:id="rId33"/>
    <p:sldId id="325" r:id="rId34"/>
    <p:sldId id="307" r:id="rId35"/>
    <p:sldId id="308" r:id="rId36"/>
    <p:sldId id="348" r:id="rId37"/>
    <p:sldId id="350" r:id="rId38"/>
    <p:sldId id="351" r:id="rId39"/>
    <p:sldId id="352" r:id="rId40"/>
    <p:sldId id="330" r:id="rId41"/>
    <p:sldId id="331" r:id="rId42"/>
    <p:sldId id="332" r:id="rId43"/>
    <p:sldId id="333" r:id="rId44"/>
    <p:sldId id="335" r:id="rId45"/>
    <p:sldId id="336" r:id="rId46"/>
    <p:sldId id="309" r:id="rId47"/>
    <p:sldId id="310" r:id="rId48"/>
    <p:sldId id="337" r:id="rId49"/>
    <p:sldId id="338" r:id="rId50"/>
    <p:sldId id="339" r:id="rId51"/>
    <p:sldId id="303" r:id="rId52"/>
    <p:sldId id="355" r:id="rId53"/>
    <p:sldId id="356" r:id="rId54"/>
    <p:sldId id="362" r:id="rId55"/>
    <p:sldId id="363" r:id="rId56"/>
    <p:sldId id="364" r:id="rId57"/>
    <p:sldId id="365" r:id="rId58"/>
    <p:sldId id="366" r:id="rId59"/>
    <p:sldId id="367" r:id="rId60"/>
    <p:sldId id="368" r:id="rId61"/>
    <p:sldId id="369" r:id="rId62"/>
    <p:sldId id="370" r:id="rId63"/>
    <p:sldId id="371" r:id="rId64"/>
    <p:sldId id="372" r:id="rId65"/>
    <p:sldId id="375" r:id="rId66"/>
    <p:sldId id="373" r:id="rId67"/>
    <p:sldId id="374" r:id="rId68"/>
    <p:sldId id="354" r:id="rId69"/>
    <p:sldId id="359" r:id="rId70"/>
    <p:sldId id="360" r:id="rId71"/>
    <p:sldId id="361" r:id="rId72"/>
    <p:sldId id="263" r:id="rId73"/>
    <p:sldId id="35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McIntosh" initials="" lastIdx="1" clrIdx="0"/>
  <p:cmAuthor id="1" name="Hannah McIntosh" initials="HM"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524"/>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1" autoAdjust="0"/>
    <p:restoredTop sz="85458" autoAdjust="0"/>
  </p:normalViewPr>
  <p:slideViewPr>
    <p:cSldViewPr>
      <p:cViewPr varScale="1">
        <p:scale>
          <a:sx n="68" d="100"/>
          <a:sy n="68" d="100"/>
        </p:scale>
        <p:origin x="67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5/17/2017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dirty="0"/>
          </a:p>
        </p:txBody>
      </p:sp>
    </p:spTree>
    <p:extLst>
      <p:ext uri="{BB962C8B-B14F-4D97-AF65-F5344CB8AC3E}">
        <p14:creationId xmlns:p14="http://schemas.microsoft.com/office/powerpoint/2010/main" val="128971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7</a:t>
            </a:fld>
            <a:endParaRPr lang="en-US"/>
          </a:p>
        </p:txBody>
      </p:sp>
    </p:spTree>
    <p:extLst>
      <p:ext uri="{BB962C8B-B14F-4D97-AF65-F5344CB8AC3E}">
        <p14:creationId xmlns:p14="http://schemas.microsoft.com/office/powerpoint/2010/main" val="29401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r>
              <a:rPr lang="en-US" dirty="0" smtClean="0"/>
              <a:t>Title I and programs covered under Title VIII, Part F, Subpart 1, Uniform Provisions Subpart 1—</a:t>
            </a:r>
          </a:p>
          <a:p>
            <a:pPr lvl="1">
              <a:lnSpc>
                <a:spcPct val="150000"/>
              </a:lnSpc>
            </a:pPr>
            <a:r>
              <a:rPr lang="en-US" dirty="0" smtClean="0"/>
              <a:t>Private Schools: Equitable Services for Private School Students, Teachers, and Other Educational Personnel</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dirty="0"/>
          </a:p>
        </p:txBody>
      </p:sp>
    </p:spTree>
    <p:extLst>
      <p:ext uri="{BB962C8B-B14F-4D97-AF65-F5344CB8AC3E}">
        <p14:creationId xmlns:p14="http://schemas.microsoft.com/office/powerpoint/2010/main" val="337613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results of the agreement following consultation must be </a:t>
            </a:r>
            <a:r>
              <a:rPr lang="en-US" b="1" dirty="0" smtClean="0"/>
              <a:t>uploaded to </a:t>
            </a:r>
            <a:r>
              <a:rPr lang="en-US" b="1" dirty="0" err="1" smtClean="0"/>
              <a:t>ePlan</a:t>
            </a:r>
            <a:r>
              <a:rPr lang="en-US" b="1" dirty="0" smtClean="0"/>
              <a:t> by the school district </a:t>
            </a:r>
            <a:r>
              <a:rPr lang="en-US" dirty="0" smtClean="0"/>
              <a:t>to satisfy the requirement of transmittal to the SEA’s equitable services ombudsman under § 1117(b)(1).</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35</a:t>
            </a:fld>
            <a:endParaRPr lang="en-US"/>
          </a:p>
        </p:txBody>
      </p:sp>
    </p:spTree>
    <p:extLst>
      <p:ext uri="{BB962C8B-B14F-4D97-AF65-F5344CB8AC3E}">
        <p14:creationId xmlns:p14="http://schemas.microsoft.com/office/powerpoint/2010/main" val="166919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Under § 1117(b)(1) topics subject to consultation have been </a:t>
            </a:r>
            <a:r>
              <a:rPr lang="en-US" u="sng" dirty="0" smtClean="0"/>
              <a:t>expanded</a:t>
            </a:r>
            <a:r>
              <a:rPr lang="en-US" dirty="0" smtClean="0"/>
              <a:t> to include the following:</a:t>
            </a:r>
          </a:p>
          <a:p>
            <a:pPr lvl="1">
              <a:lnSpc>
                <a:spcPct val="150000"/>
              </a:lnSpc>
            </a:pPr>
            <a:r>
              <a:rPr lang="en-US" dirty="0" smtClean="0"/>
              <a:t>How the proportion of funds allocated for equitable services is determined.</a:t>
            </a:r>
          </a:p>
          <a:p>
            <a:pPr lvl="1">
              <a:lnSpc>
                <a:spcPct val="150000"/>
              </a:lnSpc>
            </a:pPr>
            <a:r>
              <a:rPr lang="en-US" dirty="0" smtClean="0"/>
              <a:t>Whether the school district will provide services directly or through a separate school district or third-party contractor.</a:t>
            </a:r>
          </a:p>
          <a:p>
            <a:pPr lvl="1">
              <a:lnSpc>
                <a:spcPct val="150000"/>
              </a:lnSpc>
            </a:pPr>
            <a:r>
              <a:rPr lang="en-US" dirty="0" smtClean="0"/>
              <a:t>When, including the approximate time of day, services will be provided.</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36</a:t>
            </a:fld>
            <a:endParaRPr lang="en-US"/>
          </a:p>
        </p:txBody>
      </p:sp>
    </p:spTree>
    <p:extLst>
      <p:ext uri="{BB962C8B-B14F-4D97-AF65-F5344CB8AC3E}">
        <p14:creationId xmlns:p14="http://schemas.microsoft.com/office/powerpoint/2010/main" val="181944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64</a:t>
            </a:fld>
            <a:endParaRPr lang="en-US"/>
          </a:p>
        </p:txBody>
      </p:sp>
    </p:spTree>
    <p:extLst>
      <p:ext uri="{BB962C8B-B14F-4D97-AF65-F5344CB8AC3E}">
        <p14:creationId xmlns:p14="http://schemas.microsoft.com/office/powerpoint/2010/main" val="4228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65</a:t>
            </a:fld>
            <a:endParaRPr lang="en-US"/>
          </a:p>
        </p:txBody>
      </p:sp>
    </p:spTree>
    <p:extLst>
      <p:ext uri="{BB962C8B-B14F-4D97-AF65-F5344CB8AC3E}">
        <p14:creationId xmlns:p14="http://schemas.microsoft.com/office/powerpoint/2010/main" val="1672015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chor="ctr" anchorCtr="1">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Date</a:t>
            </a:r>
          </a:p>
        </p:txBody>
      </p:sp>
    </p:spTree>
    <p:extLst>
      <p:ext uri="{BB962C8B-B14F-4D97-AF65-F5344CB8AC3E}">
        <p14:creationId xmlns:p14="http://schemas.microsoft.com/office/powerpoint/2010/main" val="47301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2209800"/>
          </a:xfrm>
        </p:spPr>
        <p:txBody>
          <a:bodyPr>
            <a:normAutofit/>
          </a:bodyPr>
          <a:lstStyle>
            <a:lvl1pPr algn="ctr">
              <a:defRPr sz="2800" baseline="0"/>
            </a:lvl1pPr>
          </a:lstStyle>
          <a:p>
            <a:r>
              <a:rPr lang="en-US" dirty="0" smtClean="0"/>
              <a:t>Insert Presenter Name</a:t>
            </a:r>
            <a:br>
              <a:rPr lang="en-US" dirty="0" smtClean="0"/>
            </a:br>
            <a:r>
              <a:rPr lang="en-US" dirty="0" smtClean="0"/>
              <a:t>Title</a:t>
            </a:r>
            <a:br>
              <a:rPr lang="en-US" dirty="0" smtClean="0"/>
            </a:br>
            <a:r>
              <a:rPr lang="en-US" dirty="0" smtClean="0"/>
              <a:t>Team/Office/Division</a:t>
            </a:r>
            <a:br>
              <a:rPr lang="en-US" dirty="0" smtClean="0"/>
            </a:br>
            <a:r>
              <a:rPr lang="en-US" dirty="0" smtClean="0"/>
              <a:t>Email Address</a:t>
            </a:r>
            <a:br>
              <a:rPr lang="en-US" dirty="0" smtClean="0"/>
            </a:br>
            <a:r>
              <a:rPr lang="en-US" dirty="0" smtClean="0"/>
              <a:t>Phone Number</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7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noAutofit/>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9" y="5999375"/>
            <a:ext cx="3148295" cy="858625"/>
          </a:xfrm>
          <a:prstGeom prst="rect">
            <a:avLst/>
          </a:prstGeom>
        </p:spPr>
      </p:pic>
    </p:spTree>
    <p:extLst>
      <p:ext uri="{BB962C8B-B14F-4D97-AF65-F5344CB8AC3E}">
        <p14:creationId xmlns:p14="http://schemas.microsoft.com/office/powerpoint/2010/main" val="120270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341437"/>
            <a:ext cx="4114800" cy="4525963"/>
          </a:xfrm>
        </p:spPr>
        <p:txBody>
          <a:bodyPr>
            <a:noAutofit/>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341437"/>
            <a:ext cx="4114800" cy="4525963"/>
          </a:xfrm>
        </p:spPr>
        <p:txBody>
          <a:bodyPr>
            <a:noAutofit/>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14" name="Rectangle 13"/>
          <p:cNvSpPr/>
          <p:nvPr userDrawn="1"/>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9" y="5999375"/>
            <a:ext cx="3148295" cy="858625"/>
          </a:xfrm>
          <a:prstGeom prst="rect">
            <a:avLst/>
          </a:prstGeom>
        </p:spPr>
      </p:pic>
    </p:spTree>
    <p:extLst>
      <p:ext uri="{BB962C8B-B14F-4D97-AF65-F5344CB8AC3E}">
        <p14:creationId xmlns:p14="http://schemas.microsoft.com/office/powerpoint/2010/main" val="92959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40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9" y="5999375"/>
            <a:ext cx="3148295" cy="858625"/>
          </a:xfrm>
          <a:prstGeom prst="rect">
            <a:avLst/>
          </a:prstGeom>
        </p:spPr>
      </p:pic>
    </p:spTree>
    <p:extLst>
      <p:ext uri="{BB962C8B-B14F-4D97-AF65-F5344CB8AC3E}">
        <p14:creationId xmlns:p14="http://schemas.microsoft.com/office/powerpoint/2010/main" val="143266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
        <p:nvSpPr>
          <p:cNvPr id="5" name="Rectangle 4"/>
          <p:cNvSpPr/>
          <p:nvPr userDrawn="1"/>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76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9" r:id="rId5"/>
    <p:sldLayoutId id="2147483655" r:id="rId6"/>
    <p:sldLayoutId id="2147483658"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2.ed.gov/policy/elsec/leg/essa/essaguidance160477.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Keith.Woodruff@tn.gov"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hyperlink" Target="https://www2.ed.gov/policy/elsec/leg/essa/essassaegrantguid10212016.pdf" TargetMode="External"/><Relationship Id="rId3" Type="http://schemas.openxmlformats.org/officeDocument/2006/relationships/hyperlink" Target="https://www2.ed.gov/policy/elsec/leg/essa/essaguidance160477.pdf" TargetMode="External"/><Relationship Id="rId7" Type="http://schemas.openxmlformats.org/officeDocument/2006/relationships/hyperlink" Target="https://www2.ed.gov/policy/elsec/leg/essa/essatitleiiiguidenglishlearners92016.pdf" TargetMode="External"/><Relationship Id="rId2" Type="http://schemas.openxmlformats.org/officeDocument/2006/relationships/hyperlink" Target="https://www2.ed.gov/programs/titleiparta/ps/titleitoolkit.pdf" TargetMode="External"/><Relationship Id="rId1" Type="http://schemas.openxmlformats.org/officeDocument/2006/relationships/slideLayout" Target="../slideLayouts/slideLayout3.xml"/><Relationship Id="rId6" Type="http://schemas.openxmlformats.org/officeDocument/2006/relationships/hyperlink" Target="https://www2.ed.gov/policy/elsec/leg/essa/essatitleiipartaguidance.pdf" TargetMode="External"/><Relationship Id="rId5" Type="http://schemas.openxmlformats.org/officeDocument/2006/relationships/hyperlink" Target="http://www2.ed.gov/policy/elsec/guid/equitableserguidance.doc" TargetMode="External"/><Relationship Id="rId4" Type="http://schemas.openxmlformats.org/officeDocument/2006/relationships/hyperlink" Target="http://www.ed.gov/programs/titleiparta/psguidance.do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0"/>
            <a:ext cx="8458200" cy="1905000"/>
          </a:xfrm>
        </p:spPr>
        <p:txBody>
          <a:bodyPr>
            <a:normAutofit fontScale="90000"/>
          </a:bodyPr>
          <a:lstStyle/>
          <a:p>
            <a:r>
              <a:rPr lang="en-US" dirty="0">
                <a:latin typeface="Georgia" panose="02040502050405020303" pitchFamily="18" charset="0"/>
              </a:rPr>
              <a:t>Every Student Succeeds Act:</a:t>
            </a:r>
            <a:br>
              <a:rPr lang="en-US" dirty="0">
                <a:latin typeface="Georgia" panose="02040502050405020303" pitchFamily="18" charset="0"/>
              </a:rPr>
            </a:br>
            <a:r>
              <a:rPr lang="en-US" dirty="0" smtClean="0">
                <a:latin typeface="Georgia" panose="02040502050405020303" pitchFamily="18" charset="0"/>
              </a:rPr>
              <a:t>Equitable Services for Eligible </a:t>
            </a:r>
            <a:br>
              <a:rPr lang="en-US" dirty="0" smtClean="0">
                <a:latin typeface="Georgia" panose="02040502050405020303" pitchFamily="18" charset="0"/>
              </a:rPr>
            </a:br>
            <a:r>
              <a:rPr lang="en-US" dirty="0" smtClean="0">
                <a:latin typeface="Georgia" panose="02040502050405020303" pitchFamily="18" charset="0"/>
              </a:rPr>
              <a:t>Non-public/Private Schools</a:t>
            </a:r>
            <a:endParaRPr lang="en-US" dirty="0">
              <a:latin typeface="Georgia" panose="02040502050405020303" pitchFamily="18" charset="0"/>
            </a:endParaRPr>
          </a:p>
        </p:txBody>
      </p:sp>
      <p:sp>
        <p:nvSpPr>
          <p:cNvPr id="4" name="Text Placeholder 3"/>
          <p:cNvSpPr>
            <a:spLocks noGrp="1"/>
          </p:cNvSpPr>
          <p:nvPr>
            <p:ph type="body" sz="quarter" idx="10"/>
          </p:nvPr>
        </p:nvSpPr>
        <p:spPr>
          <a:xfrm>
            <a:off x="1" y="6248400"/>
            <a:ext cx="9144000" cy="609600"/>
          </a:xfrm>
        </p:spPr>
        <p:txBody>
          <a:bodyPr>
            <a:normAutofit/>
          </a:bodyPr>
          <a:lstStyle/>
          <a:p>
            <a:r>
              <a:rPr lang="en-US" dirty="0" smtClean="0"/>
              <a:t>Consolidated Planning &amp; Monitoring</a:t>
            </a:r>
            <a:br>
              <a:rPr lang="en-US" dirty="0" smtClean="0"/>
            </a:br>
            <a:endParaRPr lang="en-US" dirty="0"/>
          </a:p>
        </p:txBody>
      </p:sp>
    </p:spTree>
    <p:extLst>
      <p:ext uri="{BB962C8B-B14F-4D97-AF65-F5344CB8AC3E}">
        <p14:creationId xmlns:p14="http://schemas.microsoft.com/office/powerpoint/2010/main" val="116352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10</a:t>
            </a:fld>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Five Priority Areas</a:t>
            </a:r>
            <a:endParaRPr lang="en-US" dirty="0">
              <a:latin typeface="Georgia" panose="02040502050405020303" pitchFamily="18" charset="0"/>
            </a:endParaRPr>
          </a:p>
        </p:txBody>
      </p:sp>
      <p:pic>
        <p:nvPicPr>
          <p:cNvPr id="4" name="Picture 2" descr="C:\Users\CA19029\Documents\Strat Plan\Arrows\Priority Color Band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8841" y="1321183"/>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83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11</a:t>
            </a:fld>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Federal-State-District-School Policy</a:t>
            </a:r>
            <a:endParaRPr lang="en-US" dirty="0">
              <a:latin typeface="Georgia" panose="020405020504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336877"/>
            <a:ext cx="5521123" cy="5521123"/>
          </a:xfrm>
          <a:prstGeom prst="rect">
            <a:avLst/>
          </a:prstGeom>
        </p:spPr>
      </p:pic>
    </p:spTree>
    <p:extLst>
      <p:ext uri="{BB962C8B-B14F-4D97-AF65-F5344CB8AC3E}">
        <p14:creationId xmlns:p14="http://schemas.microsoft.com/office/powerpoint/2010/main" val="362110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Overview of Equitable Services </a:t>
            </a:r>
            <a:r>
              <a:rPr lang="en-US" dirty="0">
                <a:latin typeface="Georgia" panose="02040502050405020303" pitchFamily="18" charset="0"/>
              </a:rPr>
              <a:t>U</a:t>
            </a:r>
            <a:r>
              <a:rPr lang="en-US" dirty="0" smtClean="0">
                <a:latin typeface="Georgia" panose="02040502050405020303" pitchFamily="18" charset="0"/>
              </a:rPr>
              <a:t>nder </a:t>
            </a:r>
            <a:r>
              <a:rPr lang="en-US" dirty="0">
                <a:latin typeface="Georgia" panose="02040502050405020303" pitchFamily="18" charset="0"/>
              </a:rPr>
              <a:t>ESSA</a:t>
            </a:r>
          </a:p>
        </p:txBody>
      </p:sp>
    </p:spTree>
    <p:extLst>
      <p:ext uri="{BB962C8B-B14F-4D97-AF65-F5344CB8AC3E}">
        <p14:creationId xmlns:p14="http://schemas.microsoft.com/office/powerpoint/2010/main" val="903051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ESSA includes separate provisions governing equitable services for eligible private school students, teachers and other educational personnel, and families. </a:t>
            </a:r>
          </a:p>
        </p:txBody>
      </p:sp>
      <p:sp>
        <p:nvSpPr>
          <p:cNvPr id="3" name="Title 2"/>
          <p:cNvSpPr>
            <a:spLocks noGrp="1"/>
          </p:cNvSpPr>
          <p:nvPr>
            <p:ph type="title"/>
          </p:nvPr>
        </p:nvSpPr>
        <p:spPr/>
        <p:txBody>
          <a:bodyPr/>
          <a:lstStyle/>
          <a:p>
            <a:r>
              <a:rPr lang="en-US" dirty="0" smtClean="0">
                <a:latin typeface="Georgia" panose="02040502050405020303" pitchFamily="18" charset="0"/>
              </a:rPr>
              <a:t>Overview of ESSA Changes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1945419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Many requirements are maintained from the No Child Left Behind Act (NCLB). </a:t>
            </a:r>
          </a:p>
          <a:p>
            <a:r>
              <a:rPr lang="en-US" dirty="0" smtClean="0">
                <a:latin typeface="Arial" panose="020B0604020202020204" pitchFamily="34" charset="0"/>
                <a:cs typeface="Arial" panose="020B0604020202020204" pitchFamily="34" charset="0"/>
              </a:rPr>
              <a:t>ESSA includes many similar changes to the equitable services requirements under both Title I and Title VIII; others changes are different.</a:t>
            </a:r>
          </a:p>
          <a:p>
            <a:pPr lvl="1"/>
            <a:r>
              <a:rPr lang="en-US" dirty="0" smtClean="0">
                <a:latin typeface="Arial" panose="020B0604020202020204" pitchFamily="34" charset="0"/>
                <a:cs typeface="Arial" panose="020B0604020202020204" pitchFamily="34" charset="0"/>
              </a:rPr>
              <a:t>Reference U.S. Department of Education (ED) non-regulatory guidance </a:t>
            </a:r>
            <a:r>
              <a:rPr lang="en-US" dirty="0" smtClean="0">
                <a:latin typeface="Arial" panose="020B0604020202020204" pitchFamily="34" charset="0"/>
                <a:cs typeface="Arial" panose="020B0604020202020204" pitchFamily="34" charset="0"/>
                <a:hlinkClick r:id="rId2"/>
              </a:rPr>
              <a:t>here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Overview of ESSA Changes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68882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Equitable services requirements for non-public/private schools apply to programs under § 1117 or § 8501:</a:t>
            </a:r>
          </a:p>
          <a:p>
            <a:pPr lvl="1"/>
            <a:r>
              <a:rPr lang="en-US" dirty="0" smtClean="0">
                <a:latin typeface="Arial" panose="020B0604020202020204" pitchFamily="34" charset="0"/>
                <a:cs typeface="Arial" panose="020B0604020202020204" pitchFamily="34" charset="0"/>
              </a:rPr>
              <a:t>Title I, Part A (Improving Basic Programs) </a:t>
            </a:r>
          </a:p>
          <a:p>
            <a:pPr lvl="1"/>
            <a:r>
              <a:rPr lang="en-US" dirty="0" smtClean="0">
                <a:latin typeface="Arial" panose="020B0604020202020204" pitchFamily="34" charset="0"/>
                <a:cs typeface="Arial" panose="020B0604020202020204" pitchFamily="34" charset="0"/>
              </a:rPr>
              <a:t>Title I, Part C (Migrant Education) </a:t>
            </a:r>
          </a:p>
          <a:p>
            <a:pPr lvl="1"/>
            <a:r>
              <a:rPr lang="en-US" dirty="0" smtClean="0">
                <a:latin typeface="Arial" panose="020B0604020202020204" pitchFamily="34" charset="0"/>
                <a:cs typeface="Arial" panose="020B0604020202020204" pitchFamily="34" charset="0"/>
              </a:rPr>
              <a:t>Title II, Part A (Supporting Effective Instruction) </a:t>
            </a:r>
          </a:p>
          <a:p>
            <a:pPr lvl="1"/>
            <a:r>
              <a:rPr lang="en-US" dirty="0" smtClean="0">
                <a:latin typeface="Arial" panose="020B0604020202020204" pitchFamily="34" charset="0"/>
                <a:cs typeface="Arial" panose="020B0604020202020204" pitchFamily="34" charset="0"/>
              </a:rPr>
              <a:t>Title III, Part A (English Language Acquisition) </a:t>
            </a:r>
          </a:p>
          <a:p>
            <a:pPr lvl="1"/>
            <a:r>
              <a:rPr lang="en-US" dirty="0" smtClean="0">
                <a:latin typeface="Arial" panose="020B0604020202020204" pitchFamily="34" charset="0"/>
                <a:cs typeface="Arial" panose="020B0604020202020204" pitchFamily="34" charset="0"/>
              </a:rPr>
              <a:t>Title IV, Part A (Student Support &amp; Academic Enrichment) </a:t>
            </a:r>
          </a:p>
          <a:p>
            <a:pPr lvl="1"/>
            <a:r>
              <a:rPr lang="en-US" dirty="0" smtClean="0">
                <a:latin typeface="Arial" panose="020B0604020202020204" pitchFamily="34" charset="0"/>
                <a:cs typeface="Arial" panose="020B0604020202020204" pitchFamily="34" charset="0"/>
              </a:rPr>
              <a:t>Title IV, Part B (21st CCLC)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cs typeface="Arial" panose="020B0604020202020204" pitchFamily="34" charset="0"/>
              </a:rPr>
              <a:t>Equitable Services</a:t>
            </a:r>
            <a:endParaRPr lang="en-US" dirty="0">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Tree>
    <p:extLst>
      <p:ext uri="{BB962C8B-B14F-4D97-AF65-F5344CB8AC3E}">
        <p14:creationId xmlns:p14="http://schemas.microsoft.com/office/powerpoint/2010/main" val="761476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b="1" dirty="0" smtClean="0">
                <a:latin typeface="Arial" panose="020B0604020202020204" pitchFamily="34" charset="0"/>
                <a:cs typeface="Arial" panose="020B0604020202020204" pitchFamily="34" charset="0"/>
              </a:rPr>
              <a:t>Educational services and other benefits</a:t>
            </a:r>
            <a:r>
              <a:rPr lang="en-US" dirty="0" smtClean="0">
                <a:latin typeface="Arial" panose="020B0604020202020204" pitchFamily="34" charset="0"/>
                <a:cs typeface="Arial" panose="020B0604020202020204" pitchFamily="34" charset="0"/>
              </a:rPr>
              <a:t> provided under this section for </a:t>
            </a:r>
            <a:r>
              <a:rPr lang="en-US" b="1" dirty="0" smtClean="0">
                <a:latin typeface="Arial" panose="020B0604020202020204" pitchFamily="34" charset="0"/>
                <a:cs typeface="Arial" panose="020B0604020202020204" pitchFamily="34" charset="0"/>
              </a:rPr>
              <a:t>private school children, teachers, and other educational personnel</a:t>
            </a:r>
            <a:r>
              <a:rPr lang="en-US" dirty="0" smtClean="0">
                <a:latin typeface="Arial" panose="020B0604020202020204" pitchFamily="34" charset="0"/>
                <a:cs typeface="Arial" panose="020B0604020202020204" pitchFamily="34" charset="0"/>
              </a:rPr>
              <a:t> shall be </a:t>
            </a:r>
            <a:r>
              <a:rPr lang="en-US" b="1" dirty="0" smtClean="0">
                <a:latin typeface="Arial" panose="020B0604020202020204" pitchFamily="34" charset="0"/>
                <a:cs typeface="Arial" panose="020B0604020202020204" pitchFamily="34" charset="0"/>
              </a:rPr>
              <a:t>equitable in comparison</a:t>
            </a:r>
            <a:r>
              <a:rPr lang="en-US" dirty="0" smtClean="0">
                <a:latin typeface="Arial" panose="020B0604020202020204" pitchFamily="34" charset="0"/>
                <a:cs typeface="Arial" panose="020B0604020202020204" pitchFamily="34" charset="0"/>
              </a:rPr>
              <a:t> to services and other benefits for public school children, teachers, and other educational personnel participating in the program </a:t>
            </a:r>
            <a:r>
              <a:rPr lang="en-US" b="1" dirty="0" smtClean="0">
                <a:latin typeface="Arial" panose="020B0604020202020204" pitchFamily="34" charset="0"/>
                <a:cs typeface="Arial" panose="020B0604020202020204" pitchFamily="34" charset="0"/>
              </a:rPr>
              <a:t>and</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shall be provided in a timely manner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mtClean="0">
                <a:latin typeface="Georgia" panose="02040502050405020303" pitchFamily="18" charset="0"/>
              </a:rPr>
              <a:t>Equitable Services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359274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4525963"/>
          </a:xfrm>
        </p:spPr>
        <p:txBody>
          <a:bodyPr/>
          <a:lstStyle/>
          <a:p>
            <a:pPr>
              <a:lnSpc>
                <a:spcPct val="150000"/>
              </a:lnSpc>
            </a:pPr>
            <a:r>
              <a:rPr lang="en-US" b="1" dirty="0">
                <a:latin typeface="Arial" panose="020B0604020202020204" pitchFamily="34" charset="0"/>
                <a:cs typeface="Arial" panose="020B0604020202020204" pitchFamily="34" charset="0"/>
              </a:rPr>
              <a:t>Expenditures for equitable services</a:t>
            </a:r>
            <a:r>
              <a:rPr lang="en-US" dirty="0">
                <a:latin typeface="Arial" panose="020B0604020202020204" pitchFamily="34" charset="0"/>
                <a:cs typeface="Arial" panose="020B0604020202020204" pitchFamily="34" charset="0"/>
              </a:rPr>
              <a:t> to eligible private school children, teachers and other educational personnel, and families </a:t>
            </a:r>
            <a:r>
              <a:rPr lang="en-US"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must </a:t>
            </a:r>
            <a:r>
              <a:rPr lang="en-US" b="1" dirty="0">
                <a:latin typeface="Arial" panose="020B0604020202020204" pitchFamily="34" charset="0"/>
                <a:cs typeface="Arial" panose="020B0604020202020204" pitchFamily="34" charset="0"/>
              </a:rPr>
              <a:t>be equal to the proportion of funds allocated to participating public school attendance </a:t>
            </a:r>
            <a:r>
              <a:rPr lang="en-US" b="1" dirty="0" smtClean="0">
                <a:latin typeface="Arial" panose="020B0604020202020204" pitchFamily="34" charset="0"/>
                <a:cs typeface="Arial" panose="020B0604020202020204" pitchFamily="34" charset="0"/>
              </a:rPr>
              <a:t>areas”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based on the number of children from low-income families who reside in those attendance areas and attend private schools. </a:t>
            </a:r>
            <a:endParaRPr lang="en-US" dirty="0" smtClean="0">
              <a:latin typeface="Arial" panose="020B0604020202020204" pitchFamily="34" charset="0"/>
              <a:cs typeface="Arial" panose="020B0604020202020204" pitchFamily="34" charset="0"/>
            </a:endParaRPr>
          </a:p>
          <a:p>
            <a:pPr lvl="1">
              <a:lnSpc>
                <a:spcPct val="150000"/>
              </a:lnSpc>
            </a:pPr>
            <a:r>
              <a:rPr lang="en-US" i="1" dirty="0">
                <a:latin typeface="Arial" panose="020B0604020202020204" pitchFamily="34" charset="0"/>
                <a:cs typeface="Arial" panose="020B0604020202020204" pitchFamily="34" charset="0"/>
              </a:rPr>
              <a:t>ESSA </a:t>
            </a:r>
            <a:r>
              <a:rPr lang="en-US" i="1" dirty="0" smtClean="0">
                <a:latin typeface="Arial" panose="020B0604020202020204" pitchFamily="34" charset="0"/>
                <a:cs typeface="Arial" panose="020B0604020202020204" pitchFamily="34" charset="0"/>
              </a:rPr>
              <a:t>§ 1117(a</a:t>
            </a:r>
            <a:r>
              <a:rPr lang="en-US" i="1" dirty="0">
                <a:latin typeface="Arial" panose="020B0604020202020204" pitchFamily="34" charset="0"/>
                <a:cs typeface="Arial" panose="020B0604020202020204" pitchFamily="34" charset="0"/>
              </a:rPr>
              <a:t>)(4)(A) </a:t>
            </a:r>
            <a:r>
              <a:rPr lang="en-US"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normAutofit fontScale="90000"/>
          </a:bodyPr>
          <a:lstStyle/>
          <a:p>
            <a:r>
              <a:rPr lang="en-US" dirty="0">
                <a:latin typeface="Georgia" panose="02040502050405020303" pitchFamily="18" charset="0"/>
              </a:rPr>
              <a:t>Allocating Funds for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2875931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4525963"/>
          </a:xfrm>
        </p:spPr>
        <p:txBody>
          <a:bodyPr/>
          <a:lstStyle/>
          <a:p>
            <a:pPr>
              <a:lnSpc>
                <a:spcPct val="150000"/>
              </a:lnSpc>
            </a:pPr>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school district </a:t>
            </a:r>
            <a:r>
              <a:rPr lang="en-US" b="1" dirty="0">
                <a:latin typeface="Arial" panose="020B0604020202020204" pitchFamily="34" charset="0"/>
                <a:cs typeface="Arial" panose="020B0604020202020204" pitchFamily="34" charset="0"/>
              </a:rPr>
              <a:t>must determine the proportionate share of Title I funds available for equitable services</a:t>
            </a:r>
            <a:r>
              <a:rPr lang="en-US" dirty="0">
                <a:latin typeface="Arial" panose="020B0604020202020204" pitchFamily="34" charset="0"/>
                <a:cs typeface="Arial" panose="020B0604020202020204" pitchFamily="34" charset="0"/>
              </a:rPr>
              <a:t> based on the total amount of Title I funds received by the </a:t>
            </a:r>
            <a:r>
              <a:rPr lang="en-US" dirty="0" smtClean="0">
                <a:latin typeface="Arial" panose="020B0604020202020204" pitchFamily="34" charset="0"/>
                <a:cs typeface="Arial" panose="020B0604020202020204" pitchFamily="34" charset="0"/>
              </a:rPr>
              <a:t>school district </a:t>
            </a:r>
            <a:r>
              <a:rPr lang="en-US" b="1" dirty="0">
                <a:latin typeface="Arial" panose="020B0604020202020204" pitchFamily="34" charset="0"/>
                <a:cs typeface="Arial" panose="020B0604020202020204" pitchFamily="34" charset="0"/>
              </a:rPr>
              <a:t>prior to any allowable expenditures or transfers of funds</a:t>
            </a:r>
            <a:r>
              <a:rPr lang="en-US" dirty="0" smtClean="0">
                <a:latin typeface="Arial" panose="020B0604020202020204" pitchFamily="34" charset="0"/>
                <a:cs typeface="Arial" panose="020B0604020202020204" pitchFamily="34" charset="0"/>
              </a:rPr>
              <a:t>.</a:t>
            </a:r>
          </a:p>
          <a:p>
            <a:pPr lvl="1">
              <a:lnSpc>
                <a:spcPct val="150000"/>
              </a:lnSpc>
            </a:pPr>
            <a:r>
              <a:rPr lang="en-US" i="1" dirty="0">
                <a:latin typeface="Arial" panose="020B0604020202020204" pitchFamily="34" charset="0"/>
                <a:cs typeface="Arial" panose="020B0604020202020204" pitchFamily="34" charset="0"/>
              </a:rPr>
              <a:t>ESSA § 1117(a)(4)(A) </a:t>
            </a:r>
            <a:r>
              <a:rPr lang="en-US"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normAutofit fontScale="90000"/>
          </a:bodyPr>
          <a:lstStyle/>
          <a:p>
            <a:r>
              <a:rPr lang="en-US" dirty="0">
                <a:latin typeface="Georgia" panose="02040502050405020303" pitchFamily="18" charset="0"/>
              </a:rPr>
              <a:t>Allocating Funds for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4120465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The Tennessee Department of Education (the department)</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must provide notice in a timely manner</a:t>
            </a:r>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the allocation of funds</a:t>
            </a:r>
            <a:r>
              <a:rPr lang="en-US" dirty="0">
                <a:latin typeface="Arial" panose="020B0604020202020204" pitchFamily="34" charset="0"/>
                <a:cs typeface="Arial" panose="020B0604020202020204" pitchFamily="34" charset="0"/>
              </a:rPr>
              <a:t> for educational services and other benefits under each </a:t>
            </a:r>
            <a:r>
              <a:rPr lang="en-US" dirty="0" smtClean="0">
                <a:latin typeface="Arial" panose="020B0604020202020204" pitchFamily="34" charset="0"/>
                <a:cs typeface="Arial" panose="020B0604020202020204" pitchFamily="34" charset="0"/>
              </a:rPr>
              <a:t>program </a:t>
            </a:r>
            <a:r>
              <a:rPr lang="en-US" b="1" dirty="0">
                <a:latin typeface="Arial" panose="020B0604020202020204" pitchFamily="34" charset="0"/>
                <a:cs typeface="Arial" panose="020B0604020202020204" pitchFamily="34" charset="0"/>
              </a:rPr>
              <a:t>that </a:t>
            </a:r>
            <a:r>
              <a:rPr lang="en-US" b="1" dirty="0" smtClean="0">
                <a:latin typeface="Arial" panose="020B0604020202020204" pitchFamily="34" charset="0"/>
                <a:cs typeface="Arial" panose="020B0604020202020204" pitchFamily="34" charset="0"/>
              </a:rPr>
              <a:t>a school district </a:t>
            </a:r>
            <a:r>
              <a:rPr lang="en-US" b="1" dirty="0">
                <a:latin typeface="Arial" panose="020B0604020202020204" pitchFamily="34" charset="0"/>
                <a:cs typeface="Arial" panose="020B0604020202020204" pitchFamily="34" charset="0"/>
              </a:rPr>
              <a:t>has determined are available for eligible private school</a:t>
            </a:r>
            <a:r>
              <a:rPr lang="en-US" dirty="0">
                <a:latin typeface="Arial" panose="020B0604020202020204" pitchFamily="34" charset="0"/>
                <a:cs typeface="Arial" panose="020B0604020202020204" pitchFamily="34" charset="0"/>
              </a:rPr>
              <a:t> children, teachers and other educational personnel, and families</a:t>
            </a:r>
            <a:r>
              <a:rPr lang="en-US" dirty="0" smtClean="0">
                <a:latin typeface="Arial" panose="020B0604020202020204" pitchFamily="34" charset="0"/>
                <a:cs typeface="Arial" panose="020B0604020202020204" pitchFamily="34" charset="0"/>
              </a:rPr>
              <a:t>.</a:t>
            </a:r>
          </a:p>
          <a:p>
            <a:pPr lvl="1">
              <a:lnSpc>
                <a:spcPct val="150000"/>
              </a:lnSpc>
            </a:pPr>
            <a:r>
              <a:rPr lang="en-US" i="1" dirty="0">
                <a:latin typeface="Arial" panose="020B0604020202020204" pitchFamily="34" charset="0"/>
                <a:cs typeface="Arial" panose="020B0604020202020204" pitchFamily="34" charset="0"/>
              </a:rPr>
              <a:t>ESSA §§ </a:t>
            </a:r>
            <a:r>
              <a:rPr lang="en-US" i="1" dirty="0" smtClean="0">
                <a:latin typeface="Arial" panose="020B0604020202020204" pitchFamily="34" charset="0"/>
                <a:cs typeface="Arial" panose="020B0604020202020204" pitchFamily="34" charset="0"/>
              </a:rPr>
              <a:t>1117(a</a:t>
            </a:r>
            <a:r>
              <a:rPr lang="en-US" i="1" dirty="0">
                <a:latin typeface="Arial" panose="020B0604020202020204" pitchFamily="34" charset="0"/>
                <a:cs typeface="Arial" panose="020B0604020202020204" pitchFamily="34" charset="0"/>
              </a:rPr>
              <a:t>)(4)(C) and 8501(a)(4)(C)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Notice of Allocation by the Department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123581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52400" y="3810000"/>
            <a:ext cx="8839199" cy="2209800"/>
          </a:xfrm>
        </p:spPr>
        <p:txBody>
          <a:bodyPr>
            <a:noAutofit/>
          </a:bodyPr>
          <a:lstStyle/>
          <a:p>
            <a:r>
              <a:rPr lang="en-US" dirty="0" smtClean="0">
                <a:solidFill>
                  <a:srgbClr val="FFFFFF"/>
                </a:solidFill>
                <a:latin typeface="Georgia" panose="02040502050405020303" pitchFamily="18" charset="0"/>
              </a:rPr>
              <a:t>Keith Woodruff</a:t>
            </a:r>
            <a:r>
              <a:rPr lang="en-US" dirty="0">
                <a:solidFill>
                  <a:srgbClr val="FFFFFF"/>
                </a:solidFill>
                <a:latin typeface="Georgia" panose="02040502050405020303" pitchFamily="18" charset="0"/>
              </a:rPr>
              <a:t/>
            </a:r>
            <a:br>
              <a:rPr lang="en-US" dirty="0">
                <a:solidFill>
                  <a:srgbClr val="FFFFFF"/>
                </a:solidFill>
                <a:latin typeface="Georgia" panose="02040502050405020303" pitchFamily="18" charset="0"/>
              </a:rPr>
            </a:br>
            <a:r>
              <a:rPr lang="en-US" sz="2200" dirty="0" smtClean="0">
                <a:solidFill>
                  <a:srgbClr val="FFFFFF"/>
                </a:solidFill>
                <a:latin typeface="Georgia" panose="02040502050405020303" pitchFamily="18" charset="0"/>
              </a:rPr>
              <a:t>Equitable Services &amp; Charter Schools </a:t>
            </a:r>
            <a:r>
              <a:rPr lang="en-US" sz="2200" dirty="0">
                <a:solidFill>
                  <a:srgbClr val="FFFFFF"/>
                </a:solidFill>
                <a:latin typeface="Georgia" panose="02040502050405020303" pitchFamily="18" charset="0"/>
              </a:rPr>
              <a:t>Coordinator</a:t>
            </a:r>
            <a:r>
              <a:rPr lang="en-US" dirty="0">
                <a:solidFill>
                  <a:srgbClr val="FFFFFF"/>
                </a:solidFill>
                <a:latin typeface="Georgia" panose="02040502050405020303" pitchFamily="18" charset="0"/>
              </a:rPr>
              <a:t/>
            </a:r>
            <a:br>
              <a:rPr lang="en-US" dirty="0">
                <a:solidFill>
                  <a:srgbClr val="FFFFFF"/>
                </a:solidFill>
                <a:latin typeface="Georgia" panose="02040502050405020303" pitchFamily="18" charset="0"/>
              </a:rPr>
            </a:br>
            <a:r>
              <a:rPr lang="en-US" dirty="0" smtClean="0">
                <a:solidFill>
                  <a:srgbClr val="FFFFFF"/>
                </a:solidFill>
                <a:latin typeface="Georgia" panose="02040502050405020303" pitchFamily="18" charset="0"/>
              </a:rPr>
              <a:t>Consolidated </a:t>
            </a:r>
            <a:r>
              <a:rPr lang="en-US" dirty="0">
                <a:solidFill>
                  <a:srgbClr val="FFFFFF"/>
                </a:solidFill>
                <a:latin typeface="Georgia" panose="02040502050405020303" pitchFamily="18" charset="0"/>
              </a:rPr>
              <a:t>Planning &amp; Monitoring</a:t>
            </a:r>
            <a:br>
              <a:rPr lang="en-US" dirty="0">
                <a:solidFill>
                  <a:srgbClr val="FFFFFF"/>
                </a:solidFill>
                <a:latin typeface="Georgia" panose="02040502050405020303" pitchFamily="18" charset="0"/>
              </a:rPr>
            </a:br>
            <a:r>
              <a:rPr lang="en-US" dirty="0" smtClean="0">
                <a:solidFill>
                  <a:srgbClr val="FFFFFF"/>
                </a:solidFill>
                <a:latin typeface="Georgia" panose="02040502050405020303" pitchFamily="18" charset="0"/>
              </a:rPr>
              <a:t>Keith.Woodruff@tn.gov</a:t>
            </a:r>
            <a:r>
              <a:rPr lang="en-US" dirty="0">
                <a:solidFill>
                  <a:srgbClr val="FFFFFF"/>
                </a:solidFill>
                <a:latin typeface="Georgia" panose="02040502050405020303" pitchFamily="18" charset="0"/>
              </a:rPr>
              <a:t/>
            </a:r>
            <a:br>
              <a:rPr lang="en-US" dirty="0">
                <a:solidFill>
                  <a:srgbClr val="FFFFFF"/>
                </a:solidFill>
                <a:latin typeface="Georgia" panose="02040502050405020303" pitchFamily="18" charset="0"/>
              </a:rPr>
            </a:br>
            <a:r>
              <a:rPr lang="en-US" dirty="0">
                <a:solidFill>
                  <a:srgbClr val="FFFFFF"/>
                </a:solidFill>
                <a:latin typeface="Georgia" panose="02040502050405020303" pitchFamily="18" charset="0"/>
              </a:rPr>
              <a:t>(615) </a:t>
            </a:r>
            <a:r>
              <a:rPr lang="en-US" dirty="0" smtClean="0">
                <a:solidFill>
                  <a:srgbClr val="FFFFFF"/>
                </a:solidFill>
                <a:latin typeface="Georgia" panose="02040502050405020303" pitchFamily="18" charset="0"/>
              </a:rPr>
              <a:t>741-3385</a:t>
            </a:r>
            <a:endParaRPr lang="en-US" dirty="0">
              <a:latin typeface="Georgia" panose="02040502050405020303" pitchFamily="18" charset="0"/>
            </a:endParaRPr>
          </a:p>
        </p:txBody>
      </p:sp>
    </p:spTree>
    <p:extLst>
      <p:ext uri="{BB962C8B-B14F-4D97-AF65-F5344CB8AC3E}">
        <p14:creationId xmlns:p14="http://schemas.microsoft.com/office/powerpoint/2010/main" val="397626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b="1" dirty="0">
                <a:latin typeface="Arial" panose="020B0604020202020204" pitchFamily="34" charset="0"/>
                <a:cs typeface="Arial" panose="020B0604020202020204" pitchFamily="34" charset="0"/>
              </a:rPr>
              <a:t>Funds allocated to </a:t>
            </a:r>
            <a:r>
              <a:rPr lang="en-US" b="1" dirty="0" smtClean="0">
                <a:latin typeface="Arial" panose="020B0604020202020204" pitchFamily="34" charset="0"/>
                <a:cs typeface="Arial" panose="020B0604020202020204" pitchFamily="34" charset="0"/>
              </a:rPr>
              <a:t>a school district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educational services and other benefits to eligible private school children, teachers and other educational personnel, and families </a:t>
            </a:r>
            <a:r>
              <a:rPr lang="en-US" b="1" dirty="0">
                <a:latin typeface="Arial" panose="020B0604020202020204" pitchFamily="34" charset="0"/>
                <a:cs typeface="Arial" panose="020B0604020202020204" pitchFamily="34" charset="0"/>
              </a:rPr>
              <a:t>must be obligated in the fiscal year for which the funds are received by the </a:t>
            </a:r>
            <a:r>
              <a:rPr lang="en-US" b="1" dirty="0" smtClean="0">
                <a:latin typeface="Arial" panose="020B0604020202020204" pitchFamily="34" charset="0"/>
                <a:cs typeface="Arial" panose="020B0604020202020204" pitchFamily="34" charset="0"/>
              </a:rPr>
              <a:t>school district</a:t>
            </a:r>
            <a:r>
              <a:rPr lang="en-US"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lvl="1">
              <a:lnSpc>
                <a:spcPct val="150000"/>
              </a:lnSpc>
            </a:pPr>
            <a:r>
              <a:rPr lang="en-US" i="1" dirty="0">
                <a:latin typeface="Arial" panose="020B0604020202020204" pitchFamily="34" charset="0"/>
                <a:cs typeface="Arial" panose="020B0604020202020204" pitchFamily="34" charset="0"/>
              </a:rPr>
              <a:t>ESSA §§ </a:t>
            </a:r>
            <a:r>
              <a:rPr lang="en-US" i="1" dirty="0" smtClean="0">
                <a:latin typeface="Arial" panose="020B0604020202020204" pitchFamily="34" charset="0"/>
                <a:cs typeface="Arial" panose="020B0604020202020204" pitchFamily="34" charset="0"/>
              </a:rPr>
              <a:t>1117(a</a:t>
            </a:r>
            <a:r>
              <a:rPr lang="en-US" i="1" dirty="0">
                <a:latin typeface="Arial" panose="020B0604020202020204" pitchFamily="34" charset="0"/>
                <a:cs typeface="Arial" panose="020B0604020202020204" pitchFamily="34" charset="0"/>
              </a:rPr>
              <a:t>)(4)(B) and 8501(a)(4)(</a:t>
            </a:r>
            <a:r>
              <a:rPr lang="en-US" i="1" dirty="0" smtClean="0">
                <a:latin typeface="Arial" panose="020B0604020202020204" pitchFamily="34" charset="0"/>
                <a:cs typeface="Arial" panose="020B0604020202020204" pitchFamily="34" charset="0"/>
              </a:rPr>
              <a:t>B) </a:t>
            </a:r>
          </a:p>
          <a:p>
            <a:pPr lvl="1">
              <a:lnSpc>
                <a:spcPct val="150000"/>
              </a:lnSpc>
            </a:pPr>
            <a:r>
              <a:rPr lang="en-US" i="1" dirty="0">
                <a:latin typeface="Arial" panose="020B0604020202020204" pitchFamily="34" charset="0"/>
                <a:cs typeface="Arial" panose="020B0604020202020204" pitchFamily="34" charset="0"/>
              </a:rPr>
              <a:t>E</a:t>
            </a:r>
            <a:r>
              <a:rPr lang="en-US" i="1" dirty="0" smtClean="0">
                <a:latin typeface="Arial" panose="020B0604020202020204" pitchFamily="34" charset="0"/>
                <a:cs typeface="Arial" panose="020B0604020202020204" pitchFamily="34" charset="0"/>
              </a:rPr>
              <a:t>xtenuating circumstances: funds not obligated are available for equitable services in the subsequent school year.</a:t>
            </a:r>
            <a:r>
              <a:rPr lang="en-US"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dirty="0" smtClean="0">
                <a:latin typeface="Georgia" panose="02040502050405020303" pitchFamily="18" charset="0"/>
              </a:rPr>
              <a:t>Obligation of Funds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165757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smtClean="0">
                <a:latin typeface="Arial" panose="020B0604020202020204" pitchFamily="34" charset="0"/>
                <a:cs typeface="Arial" panose="020B0604020202020204" pitchFamily="34" charset="0"/>
              </a:rPr>
              <a:t>The department </a:t>
            </a:r>
            <a:r>
              <a:rPr lang="en-US" b="1" dirty="0" smtClean="0">
                <a:latin typeface="Arial" panose="020B0604020202020204" pitchFamily="34" charset="0"/>
                <a:cs typeface="Arial" panose="020B0604020202020204" pitchFamily="34" charset="0"/>
              </a:rPr>
              <a:t>continues </a:t>
            </a:r>
            <a:r>
              <a:rPr lang="en-US" b="1" dirty="0">
                <a:latin typeface="Arial" panose="020B0604020202020204" pitchFamily="34" charset="0"/>
                <a:cs typeface="Arial" panose="020B0604020202020204" pitchFamily="34" charset="0"/>
              </a:rPr>
              <a:t>to be responsible for determining </a:t>
            </a:r>
            <a:r>
              <a:rPr lang="en-US" b="1" dirty="0" smtClean="0">
                <a:latin typeface="Arial" panose="020B0604020202020204" pitchFamily="34" charset="0"/>
                <a:cs typeface="Arial" panose="020B0604020202020204" pitchFamily="34" charset="0"/>
              </a:rPr>
              <a:t>school district </a:t>
            </a:r>
            <a:r>
              <a:rPr lang="en-US" b="1" dirty="0">
                <a:latin typeface="Arial" panose="020B0604020202020204" pitchFamily="34" charset="0"/>
                <a:cs typeface="Arial" panose="020B0604020202020204" pitchFamily="34" charset="0"/>
              </a:rPr>
              <a:t>allocations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for ensuring the </a:t>
            </a:r>
            <a:r>
              <a:rPr lang="en-US" b="1" dirty="0" smtClean="0">
                <a:latin typeface="Arial" panose="020B0604020202020204" pitchFamily="34" charset="0"/>
                <a:cs typeface="Arial" panose="020B0604020202020204" pitchFamily="34" charset="0"/>
              </a:rPr>
              <a:t>school districts</a:t>
            </a:r>
            <a:r>
              <a:rPr lang="en-US" b="1" dirty="0">
                <a:latin typeface="Arial" panose="020B0604020202020204" pitchFamily="34" charset="0"/>
                <a:cs typeface="Arial" panose="020B0604020202020204" pitchFamily="34" charset="0"/>
              </a:rPr>
              <a:t>’ provision</a:t>
            </a:r>
            <a:r>
              <a:rPr lang="en-US" dirty="0">
                <a:latin typeface="Arial" panose="020B0604020202020204" pitchFamily="34" charset="0"/>
                <a:cs typeface="Arial" panose="020B0604020202020204" pitchFamily="34" charset="0"/>
              </a:rPr>
              <a:t> of equitable services to private school students.	</a:t>
            </a:r>
          </a:p>
        </p:txBody>
      </p:sp>
      <p:sp>
        <p:nvSpPr>
          <p:cNvPr id="3" name="Title 2"/>
          <p:cNvSpPr>
            <a:spLocks noGrp="1"/>
          </p:cNvSpPr>
          <p:nvPr>
            <p:ph type="title"/>
          </p:nvPr>
        </p:nvSpPr>
        <p:spPr/>
        <p:txBody>
          <a:bodyPr/>
          <a:lstStyle/>
          <a:p>
            <a:r>
              <a:rPr lang="en-US" dirty="0" smtClean="0">
                <a:latin typeface="Georgia" panose="02040502050405020303" pitchFamily="18" charset="0"/>
              </a:rPr>
              <a:t>Obligation of Funds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3275309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anose="02040502050405020303" pitchFamily="18" charset="0"/>
              </a:rPr>
              <a:t>State Services: When the </a:t>
            </a:r>
            <a:r>
              <a:rPr lang="en-US" dirty="0">
                <a:latin typeface="Georgia" panose="02040502050405020303" pitchFamily="18" charset="0"/>
              </a:rPr>
              <a:t>S</a:t>
            </a:r>
            <a:r>
              <a:rPr lang="en-US" dirty="0" smtClean="0">
                <a:latin typeface="Georgia" panose="02040502050405020303" pitchFamily="18" charset="0"/>
              </a:rPr>
              <a:t>chool </a:t>
            </a:r>
            <a:r>
              <a:rPr lang="en-US" dirty="0">
                <a:latin typeface="Georgia" panose="02040502050405020303" pitchFamily="18" charset="0"/>
              </a:rPr>
              <a:t>D</a:t>
            </a:r>
            <a:r>
              <a:rPr lang="en-US" dirty="0" smtClean="0">
                <a:latin typeface="Georgia" panose="02040502050405020303" pitchFamily="18" charset="0"/>
              </a:rPr>
              <a:t>istrict </a:t>
            </a:r>
            <a:r>
              <a:rPr lang="en-US" dirty="0">
                <a:latin typeface="Georgia" panose="02040502050405020303" pitchFamily="18" charset="0"/>
              </a:rPr>
              <a:t>D</a:t>
            </a:r>
            <a:r>
              <a:rPr lang="en-US" dirty="0" smtClean="0">
                <a:latin typeface="Georgia" panose="02040502050405020303" pitchFamily="18" charset="0"/>
              </a:rPr>
              <a:t>oes </a:t>
            </a:r>
            <a:r>
              <a:rPr lang="en-US" dirty="0">
                <a:latin typeface="Georgia" panose="02040502050405020303" pitchFamily="18" charset="0"/>
              </a:rPr>
              <a:t>N</a:t>
            </a:r>
            <a:r>
              <a:rPr lang="en-US" dirty="0" smtClean="0">
                <a:latin typeface="Georgia" panose="02040502050405020303" pitchFamily="18" charset="0"/>
              </a:rPr>
              <a:t>ot </a:t>
            </a:r>
            <a:r>
              <a:rPr lang="en-US" dirty="0">
                <a:latin typeface="Georgia" panose="02040502050405020303" pitchFamily="18" charset="0"/>
              </a:rPr>
              <a:t>M</a:t>
            </a:r>
            <a:r>
              <a:rPr lang="en-US" dirty="0" smtClean="0">
                <a:latin typeface="Georgia" panose="02040502050405020303" pitchFamily="18" charset="0"/>
              </a:rPr>
              <a:t>eet </a:t>
            </a:r>
            <a:r>
              <a:rPr lang="en-US" dirty="0">
                <a:latin typeface="Georgia" panose="02040502050405020303" pitchFamily="18" charset="0"/>
              </a:rPr>
              <a:t>O</a:t>
            </a:r>
            <a:r>
              <a:rPr lang="en-US" dirty="0" smtClean="0">
                <a:latin typeface="Georgia" panose="02040502050405020303" pitchFamily="18" charset="0"/>
              </a:rPr>
              <a:t>bligations</a:t>
            </a:r>
            <a:endParaRPr lang="en-US" dirty="0">
              <a:latin typeface="Georgia" panose="02040502050405020303" pitchFamily="18" charset="0"/>
            </a:endParaRPr>
          </a:p>
        </p:txBody>
      </p:sp>
    </p:spTree>
    <p:extLst>
      <p:ext uri="{BB962C8B-B14F-4D97-AF65-F5344CB8AC3E}">
        <p14:creationId xmlns:p14="http://schemas.microsoft.com/office/powerpoint/2010/main" val="1142016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The department must </a:t>
            </a:r>
            <a:r>
              <a:rPr lang="en-US" dirty="0">
                <a:latin typeface="Arial" panose="020B0604020202020204" pitchFamily="34" charset="0"/>
                <a:cs typeface="Arial" panose="020B0604020202020204" pitchFamily="34" charset="0"/>
              </a:rPr>
              <a:t>provide equitable services directly or through contracts with public or private agencies, organizations, or institutions,</a:t>
            </a:r>
            <a:r>
              <a:rPr lang="en-US" b="1" dirty="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if</a:t>
            </a:r>
            <a:r>
              <a:rPr lang="en-US" b="1" dirty="0" smtClean="0">
                <a:latin typeface="Arial" panose="020B0604020202020204" pitchFamily="34" charset="0"/>
                <a:cs typeface="Arial" panose="020B0604020202020204" pitchFamily="34" charset="0"/>
              </a:rPr>
              <a:t> appropriate </a:t>
            </a:r>
            <a:r>
              <a:rPr lang="en-US" b="1" dirty="0">
                <a:latin typeface="Arial" panose="020B0604020202020204" pitchFamily="34" charset="0"/>
                <a:cs typeface="Arial" panose="020B0604020202020204" pitchFamily="34" charset="0"/>
              </a:rPr>
              <a:t>private school officials </a:t>
            </a:r>
            <a:r>
              <a:rPr lang="en-US" b="1" dirty="0" smtClean="0">
                <a:latin typeface="Arial" panose="020B0604020202020204" pitchFamily="34" charset="0"/>
                <a:cs typeface="Arial" panose="020B0604020202020204" pitchFamily="34" charset="0"/>
              </a:rPr>
              <a:t>have:</a:t>
            </a:r>
            <a:endParaRPr lang="en-US" dirty="0">
              <a:latin typeface="Arial" panose="020B0604020202020204" pitchFamily="34" charset="0"/>
              <a:cs typeface="Arial" panose="020B0604020202020204" pitchFamily="34" charset="0"/>
            </a:endParaRPr>
          </a:p>
          <a:p>
            <a:pPr marL="457200" lvl="1" indent="0">
              <a:lnSpc>
                <a:spcPct val="150000"/>
              </a:lnSpc>
              <a:buNone/>
            </a:pPr>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Compliance – State Services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Tree>
    <p:extLst>
      <p:ext uri="{BB962C8B-B14F-4D97-AF65-F5344CB8AC3E}">
        <p14:creationId xmlns:p14="http://schemas.microsoft.com/office/powerpoint/2010/main" val="501338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150000"/>
              </a:lnSpc>
            </a:pPr>
            <a:r>
              <a:rPr lang="en-US" b="1" dirty="0" smtClean="0">
                <a:latin typeface="Arial" panose="020B0604020202020204" pitchFamily="34" charset="0"/>
                <a:cs typeface="Arial" panose="020B0604020202020204" pitchFamily="34" charset="0"/>
              </a:rPr>
              <a:t>requested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the </a:t>
            </a:r>
            <a:r>
              <a:rPr lang="en-US" dirty="0" smtClean="0">
                <a:latin typeface="Arial" panose="020B0604020202020204" pitchFamily="34" charset="0"/>
                <a:cs typeface="Arial" panose="020B0604020202020204" pitchFamily="34" charset="0"/>
              </a:rPr>
              <a:t>department provide </a:t>
            </a:r>
            <a:r>
              <a:rPr lang="en-US" dirty="0">
                <a:latin typeface="Arial" panose="020B0604020202020204" pitchFamily="34" charset="0"/>
                <a:cs typeface="Arial" panose="020B0604020202020204" pitchFamily="34" charset="0"/>
              </a:rPr>
              <a:t>such services directly; </a:t>
            </a:r>
            <a:r>
              <a:rPr lang="en-US" u="sng" dirty="0">
                <a:latin typeface="Arial" panose="020B0604020202020204" pitchFamily="34" charset="0"/>
                <a:cs typeface="Arial" panose="020B0604020202020204" pitchFamily="34" charset="0"/>
              </a:rPr>
              <a:t>and</a:t>
            </a:r>
          </a:p>
          <a:p>
            <a:pPr lvl="1">
              <a:lnSpc>
                <a:spcPct val="150000"/>
              </a:lnSpc>
            </a:pPr>
            <a:r>
              <a:rPr lang="en-US" b="1" dirty="0" smtClean="0">
                <a:latin typeface="Arial" panose="020B0604020202020204" pitchFamily="34" charset="0"/>
                <a:cs typeface="Arial" panose="020B0604020202020204" pitchFamily="34" charset="0"/>
              </a:rPr>
              <a:t>demonstrated </a:t>
            </a:r>
            <a:r>
              <a:rPr lang="en-US" b="1" dirty="0">
                <a:latin typeface="Arial" panose="020B0604020202020204" pitchFamily="34" charset="0"/>
                <a:cs typeface="Arial" panose="020B0604020202020204" pitchFamily="34" charset="0"/>
              </a:rPr>
              <a:t>that </a:t>
            </a:r>
            <a:r>
              <a:rPr lang="en-US" b="1" dirty="0" smtClean="0">
                <a:latin typeface="Arial" panose="020B0604020202020204" pitchFamily="34" charset="0"/>
                <a:cs typeface="Arial" panose="020B0604020202020204" pitchFamily="34" charset="0"/>
              </a:rPr>
              <a:t>the school district </a:t>
            </a:r>
            <a:r>
              <a:rPr lang="en-US" b="1" dirty="0">
                <a:latin typeface="Arial" panose="020B0604020202020204" pitchFamily="34" charset="0"/>
                <a:cs typeface="Arial" panose="020B0604020202020204" pitchFamily="34" charset="0"/>
              </a:rPr>
              <a:t>has not met applicable equitable services requirements</a:t>
            </a:r>
            <a:r>
              <a:rPr lang="en-US" dirty="0">
                <a:latin typeface="Arial" panose="020B0604020202020204" pitchFamily="34" charset="0"/>
                <a:cs typeface="Arial" panose="020B0604020202020204" pitchFamily="34" charset="0"/>
              </a:rPr>
              <a:t> in accordance with the procedures for making such a request, as prescribed by the </a:t>
            </a:r>
            <a:r>
              <a:rPr lang="en-US" dirty="0" smtClean="0">
                <a:latin typeface="Arial" panose="020B0604020202020204" pitchFamily="34" charset="0"/>
                <a:cs typeface="Arial" panose="020B0604020202020204" pitchFamily="34" charset="0"/>
              </a:rPr>
              <a:t>department.</a:t>
            </a:r>
          </a:p>
          <a:p>
            <a:pPr marL="457200" lvl="1" indent="0">
              <a:lnSpc>
                <a:spcPct val="150000"/>
              </a:lnSpc>
              <a:buNone/>
            </a:pPr>
            <a:endParaRPr lang="en-US" dirty="0" smtClean="0">
              <a:latin typeface="Arial" panose="020B0604020202020204" pitchFamily="34" charset="0"/>
              <a:cs typeface="Arial" panose="020B0604020202020204" pitchFamily="34" charset="0"/>
            </a:endParaRPr>
          </a:p>
          <a:p>
            <a:pPr lvl="1">
              <a:lnSpc>
                <a:spcPct val="150000"/>
              </a:lnSpc>
            </a:pPr>
            <a:r>
              <a:rPr lang="en-US" i="1" dirty="0" smtClean="0">
                <a:latin typeface="Arial" panose="020B0604020202020204" pitchFamily="34" charset="0"/>
                <a:cs typeface="Arial" panose="020B0604020202020204" pitchFamily="34" charset="0"/>
              </a:rPr>
              <a:t>ESSA </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1117(b</a:t>
            </a:r>
            <a:r>
              <a:rPr lang="en-US" i="1" dirty="0">
                <a:latin typeface="Arial" panose="020B0604020202020204" pitchFamily="34" charset="0"/>
                <a:cs typeface="Arial" panose="020B0604020202020204" pitchFamily="34" charset="0"/>
              </a:rPr>
              <a:t>)(6)(C) and 8501(c)(6)(C) </a:t>
            </a:r>
            <a:r>
              <a:rPr lang="en-US"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dirty="0" smtClean="0">
                <a:latin typeface="Georgia" panose="02040502050405020303" pitchFamily="18" charset="0"/>
              </a:rPr>
              <a:t>Compliance – State Services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spTree>
    <p:extLst>
      <p:ext uri="{BB962C8B-B14F-4D97-AF65-F5344CB8AC3E}">
        <p14:creationId xmlns:p14="http://schemas.microsoft.com/office/powerpoint/2010/main" val="880076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Non-public schools </a:t>
            </a:r>
            <a:r>
              <a:rPr lang="en-US" dirty="0" smtClean="0">
                <a:latin typeface="Arial" panose="020B0604020202020204" pitchFamily="34" charset="0"/>
                <a:cs typeface="Arial" panose="020B0604020202020204" pitchFamily="34" charset="0"/>
              </a:rPr>
              <a:t>may file </a:t>
            </a:r>
            <a:r>
              <a:rPr lang="en-US" dirty="0">
                <a:latin typeface="Arial" panose="020B0604020202020204" pitchFamily="34" charset="0"/>
                <a:cs typeface="Arial" panose="020B0604020202020204" pitchFamily="34" charset="0"/>
              </a:rPr>
              <a:t>a complaint </a:t>
            </a:r>
            <a:r>
              <a:rPr lang="en-US" dirty="0" smtClean="0">
                <a:latin typeface="Arial" panose="020B0604020202020204" pitchFamily="34" charset="0"/>
                <a:cs typeface="Arial" panose="020B0604020202020204" pitchFamily="34" charset="0"/>
              </a:rPr>
              <a:t>if they believe that: </a:t>
            </a:r>
            <a:endParaRPr lang="en-US" dirty="0">
              <a:latin typeface="Arial" panose="020B0604020202020204" pitchFamily="34" charset="0"/>
              <a:cs typeface="Arial" panose="020B0604020202020204" pitchFamily="34" charset="0"/>
            </a:endParaRPr>
          </a:p>
          <a:p>
            <a:pPr lvl="1">
              <a:lnSpc>
                <a:spcPct val="150000"/>
              </a:lnSpc>
            </a:pPr>
            <a:r>
              <a:rPr lang="en-US" dirty="0" smtClean="0">
                <a:latin typeface="Arial" panose="020B0604020202020204" pitchFamily="34" charset="0"/>
                <a:cs typeface="Arial" panose="020B0604020202020204" pitchFamily="34" charset="0"/>
              </a:rPr>
              <a:t>timely </a:t>
            </a:r>
            <a:r>
              <a:rPr lang="en-US" dirty="0">
                <a:latin typeface="Arial" panose="020B0604020202020204" pitchFamily="34" charset="0"/>
                <a:cs typeface="Arial" panose="020B0604020202020204" pitchFamily="34" charset="0"/>
              </a:rPr>
              <a:t>and meaningful consultation did not occur; </a:t>
            </a:r>
          </a:p>
          <a:p>
            <a:pPr lvl="1">
              <a:lnSpc>
                <a:spcPct val="150000"/>
              </a:lnSpc>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district did not give due consideration to the views of the non-public school officials; or </a:t>
            </a:r>
          </a:p>
          <a:p>
            <a:pPr lvl="1">
              <a:lnSpc>
                <a:spcPct val="150000"/>
              </a:lnSpc>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funds generated or services to be provided are not equitable. </a:t>
            </a:r>
            <a:endParaRPr lang="en-US"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Right to File a Complaint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1035428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A sample complaint form is available on </a:t>
            </a:r>
            <a:r>
              <a:rPr lang="en-US" dirty="0" err="1" smtClean="0">
                <a:latin typeface="Arial" panose="020B0604020202020204" pitchFamily="34" charset="0"/>
                <a:cs typeface="Arial" panose="020B0604020202020204" pitchFamily="34" charset="0"/>
              </a:rPr>
              <a:t>ePlan</a:t>
            </a:r>
            <a:r>
              <a:rPr lang="en-US" dirty="0" smtClean="0">
                <a:latin typeface="Arial" panose="020B0604020202020204" pitchFamily="34" charset="0"/>
                <a:cs typeface="Arial" panose="020B0604020202020204" pitchFamily="34" charset="0"/>
              </a:rPr>
              <a:t> under TDOE Resources and on the department’s website.</a:t>
            </a:r>
          </a:p>
          <a:p>
            <a:pPr>
              <a:lnSpc>
                <a:spcPct val="150000"/>
              </a:lnSpc>
            </a:pPr>
            <a:r>
              <a:rPr lang="en-US" dirty="0" smtClean="0">
                <a:latin typeface="Arial" panose="020B0604020202020204" pitchFamily="34" charset="0"/>
                <a:cs typeface="Arial" panose="020B0604020202020204" pitchFamily="34" charset="0"/>
              </a:rPr>
              <a:t>Private schools must send the complaint to the school district and the department.</a:t>
            </a:r>
          </a:p>
          <a:p>
            <a:pPr>
              <a:lnSpc>
                <a:spcPct val="150000"/>
              </a:lnSpc>
            </a:pPr>
            <a:r>
              <a:rPr lang="en-US" dirty="0" smtClean="0">
                <a:latin typeface="Arial" panose="020B0604020202020204" pitchFamily="34" charset="0"/>
                <a:cs typeface="Arial" panose="020B0604020202020204" pitchFamily="34" charset="0"/>
              </a:rPr>
              <a:t>The school district must upload to </a:t>
            </a:r>
            <a:r>
              <a:rPr lang="en-US" dirty="0" err="1" smtClean="0">
                <a:latin typeface="Arial" panose="020B0604020202020204" pitchFamily="34" charset="0"/>
                <a:cs typeface="Arial" panose="020B0604020202020204" pitchFamily="34" charset="0"/>
              </a:rPr>
              <a:t>ePlan</a:t>
            </a:r>
            <a:r>
              <a:rPr lang="en-US" dirty="0" smtClean="0">
                <a:latin typeface="Arial" panose="020B0604020202020204" pitchFamily="34" charset="0"/>
                <a:cs typeface="Arial" panose="020B0604020202020204" pitchFamily="34" charset="0"/>
              </a:rPr>
              <a:t> all of their documents concerning the equitable services complaint.</a:t>
            </a:r>
          </a:p>
          <a:p>
            <a:pPr>
              <a:lnSpc>
                <a:spcPct val="150000"/>
              </a:lnSpc>
            </a:pPr>
            <a:r>
              <a:rPr lang="en-US" dirty="0" smtClean="0">
                <a:latin typeface="Arial" panose="020B0604020202020204" pitchFamily="34" charset="0"/>
                <a:cs typeface="Arial" panose="020B0604020202020204" pitchFamily="34" charset="0"/>
              </a:rPr>
              <a:t>The timeframe for the department’s response is 45 days.</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Right to File a Complaint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spTree>
    <p:extLst>
      <p:ext uri="{BB962C8B-B14F-4D97-AF65-F5344CB8AC3E}">
        <p14:creationId xmlns:p14="http://schemas.microsoft.com/office/powerpoint/2010/main" val="2544848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However</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department </a:t>
            </a:r>
            <a:r>
              <a:rPr lang="en-US" dirty="0">
                <a:latin typeface="Arial" panose="020B0604020202020204" pitchFamily="34" charset="0"/>
                <a:cs typeface="Arial" panose="020B0604020202020204" pitchFamily="34" charset="0"/>
              </a:rPr>
              <a:t>believes that </a:t>
            </a:r>
            <a:r>
              <a:rPr lang="en-US" b="1" dirty="0">
                <a:latin typeface="Arial" panose="020B0604020202020204" pitchFamily="34" charset="0"/>
                <a:cs typeface="Arial" panose="020B0604020202020204" pitchFamily="34" charset="0"/>
              </a:rPr>
              <a:t>districts should be responsible for all of its </a:t>
            </a:r>
            <a:r>
              <a:rPr lang="en-US" b="1" dirty="0" smtClean="0">
                <a:latin typeface="Arial" panose="020B0604020202020204" pitchFamily="34" charset="0"/>
                <a:cs typeface="Arial" panose="020B0604020202020204" pitchFamily="34" charset="0"/>
              </a:rPr>
              <a:t>students.</a:t>
            </a:r>
            <a:endParaRPr lang="en-US" dirty="0">
              <a:latin typeface="Arial" panose="020B0604020202020204" pitchFamily="34" charset="0"/>
              <a:cs typeface="Arial" panose="020B0604020202020204" pitchFamily="34" charset="0"/>
            </a:endParaRPr>
          </a:p>
          <a:p>
            <a:pPr lvl="1">
              <a:lnSpc>
                <a:spcPct val="150000"/>
              </a:lnSpc>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instances where the state must intervene to ensure that eligible students in participating non-public schools are receiving appropriate services, the </a:t>
            </a:r>
            <a:r>
              <a:rPr lang="en-US" b="1" dirty="0">
                <a:latin typeface="Arial" panose="020B0604020202020204" pitchFamily="34" charset="0"/>
                <a:cs typeface="Arial" panose="020B0604020202020204" pitchFamily="34" charset="0"/>
              </a:rPr>
              <a:t>state will incorporate fiscal repercussions for districts through its policies and procedures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S</a:t>
            </a:r>
            <a:r>
              <a:rPr lang="en-US" dirty="0" smtClean="0">
                <a:latin typeface="Georgia" panose="02040502050405020303" pitchFamily="18" charset="0"/>
              </a:rPr>
              <a:t>chool </a:t>
            </a:r>
            <a:r>
              <a:rPr lang="en-US" dirty="0">
                <a:latin typeface="Georgia" panose="02040502050405020303" pitchFamily="18" charset="0"/>
              </a:rPr>
              <a:t>D</a:t>
            </a:r>
            <a:r>
              <a:rPr lang="en-US" dirty="0" smtClean="0">
                <a:latin typeface="Georgia" panose="02040502050405020303" pitchFamily="18" charset="0"/>
              </a:rPr>
              <a:t>istrict Fiscal Repercussions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27</a:t>
            </a:fld>
            <a:endParaRPr lang="en-US" dirty="0"/>
          </a:p>
        </p:txBody>
      </p:sp>
    </p:spTree>
    <p:extLst>
      <p:ext uri="{BB962C8B-B14F-4D97-AF65-F5344CB8AC3E}">
        <p14:creationId xmlns:p14="http://schemas.microsoft.com/office/powerpoint/2010/main" val="1414318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Penalty </a:t>
            </a:r>
            <a:r>
              <a:rPr lang="en-US" b="1" dirty="0">
                <a:latin typeface="Arial" panose="020B0604020202020204" pitchFamily="34" charset="0"/>
                <a:cs typeface="Arial" panose="020B0604020202020204" pitchFamily="34" charset="0"/>
              </a:rPr>
              <a:t>may include the state withholding</a:t>
            </a:r>
            <a:r>
              <a:rPr lang="en-US" dirty="0">
                <a:latin typeface="Arial" panose="020B0604020202020204" pitchFamily="34" charset="0"/>
                <a:cs typeface="Arial" panose="020B0604020202020204" pitchFamily="34" charset="0"/>
              </a:rPr>
              <a:t> a percentage of the district’s Title I administrative dollars for these services. </a:t>
            </a:r>
          </a:p>
        </p:txBody>
      </p:sp>
      <p:sp>
        <p:nvSpPr>
          <p:cNvPr id="3" name="Title 2"/>
          <p:cNvSpPr>
            <a:spLocks noGrp="1"/>
          </p:cNvSpPr>
          <p:nvPr>
            <p:ph type="title"/>
          </p:nvPr>
        </p:nvSpPr>
        <p:spPr/>
        <p:txBody>
          <a:bodyPr/>
          <a:lstStyle/>
          <a:p>
            <a:r>
              <a:rPr lang="en-US" dirty="0">
                <a:latin typeface="Georgia" panose="02040502050405020303" pitchFamily="18" charset="0"/>
              </a:rPr>
              <a:t>S</a:t>
            </a:r>
            <a:r>
              <a:rPr lang="en-US" dirty="0" smtClean="0">
                <a:latin typeface="Georgia" panose="02040502050405020303" pitchFamily="18" charset="0"/>
              </a:rPr>
              <a:t>chool </a:t>
            </a:r>
            <a:r>
              <a:rPr lang="en-US" dirty="0">
                <a:latin typeface="Georgia" panose="02040502050405020303" pitchFamily="18" charset="0"/>
              </a:rPr>
              <a:t>D</a:t>
            </a:r>
            <a:r>
              <a:rPr lang="en-US" dirty="0" smtClean="0">
                <a:latin typeface="Georgia" panose="02040502050405020303" pitchFamily="18" charset="0"/>
              </a:rPr>
              <a:t>istrict Fiscal Repercussions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28</a:t>
            </a:fld>
            <a:endParaRPr lang="en-US" dirty="0"/>
          </a:p>
        </p:txBody>
      </p:sp>
    </p:spTree>
    <p:extLst>
      <p:ext uri="{BB962C8B-B14F-4D97-AF65-F5344CB8AC3E}">
        <p14:creationId xmlns:p14="http://schemas.microsoft.com/office/powerpoint/2010/main" val="297577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Ombudsman Requirement</a:t>
            </a:r>
            <a:endParaRPr lang="en-US" dirty="0">
              <a:latin typeface="Georgia" panose="02040502050405020303" pitchFamily="18" charset="0"/>
            </a:endParaRPr>
          </a:p>
        </p:txBody>
      </p:sp>
    </p:spTree>
    <p:extLst>
      <p:ext uri="{BB962C8B-B14F-4D97-AF65-F5344CB8AC3E}">
        <p14:creationId xmlns:p14="http://schemas.microsoft.com/office/powerpoint/2010/main" val="232889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Objectives</a:t>
            </a:r>
          </a:p>
        </p:txBody>
      </p:sp>
    </p:spTree>
    <p:extLst>
      <p:ext uri="{BB962C8B-B14F-4D97-AF65-F5344CB8AC3E}">
        <p14:creationId xmlns:p14="http://schemas.microsoft.com/office/powerpoint/2010/main" val="450477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help ensure equitable services </a:t>
            </a:r>
            <a:r>
              <a:rPr lang="en-US" dirty="0">
                <a:latin typeface="Arial" panose="020B0604020202020204" pitchFamily="34" charset="0"/>
                <a:cs typeface="Arial" panose="020B0604020202020204" pitchFamily="34" charset="0"/>
              </a:rPr>
              <a:t>and other benefits for eligible private school children, teachers and other educational personnel, and families, </a:t>
            </a: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department </a:t>
            </a:r>
            <a:r>
              <a:rPr lang="en-US" b="1"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designate an ombudsman</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monitor and enforce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ESEA </a:t>
            </a:r>
            <a:r>
              <a:rPr lang="en-US" dirty="0">
                <a:latin typeface="Arial" panose="020B0604020202020204" pitchFamily="34" charset="0"/>
                <a:cs typeface="Arial" panose="020B0604020202020204" pitchFamily="34" charset="0"/>
              </a:rPr>
              <a:t>equitable services requirements under both Title I and Title VIII</a:t>
            </a:r>
            <a:r>
              <a:rPr lang="en-US" dirty="0" smtClean="0">
                <a:latin typeface="Arial" panose="020B0604020202020204" pitchFamily="34" charset="0"/>
                <a:cs typeface="Arial" panose="020B0604020202020204" pitchFamily="34" charset="0"/>
              </a:rPr>
              <a:t>.</a:t>
            </a:r>
          </a:p>
          <a:p>
            <a:pPr lvl="1">
              <a:lnSpc>
                <a:spcPct val="150000"/>
              </a:lnSpc>
            </a:pPr>
            <a:r>
              <a:rPr lang="en-US" i="1" dirty="0" smtClean="0">
                <a:latin typeface="Arial" panose="020B0604020202020204" pitchFamily="34" charset="0"/>
                <a:cs typeface="Arial" panose="020B0604020202020204" pitchFamily="34" charset="0"/>
              </a:rPr>
              <a:t>ESSA §§ 1117(a</a:t>
            </a:r>
            <a:r>
              <a:rPr lang="en-US" i="1" dirty="0">
                <a:latin typeface="Arial" panose="020B0604020202020204" pitchFamily="34" charset="0"/>
                <a:cs typeface="Arial" panose="020B0604020202020204" pitchFamily="34" charset="0"/>
              </a:rPr>
              <a:t>)(3)(B) and 8501(a)(3)(B</a:t>
            </a:r>
            <a:r>
              <a:rPr lang="en-US" i="1" dirty="0" smtClean="0">
                <a:latin typeface="Arial" panose="020B0604020202020204" pitchFamily="34" charset="0"/>
                <a:cs typeface="Arial" panose="020B0604020202020204" pitchFamily="34" charset="0"/>
              </a:rPr>
              <a:t>) </a:t>
            </a:r>
            <a:r>
              <a:rPr lang="en-US" dirty="0"/>
              <a:t>	</a:t>
            </a:r>
          </a:p>
          <a:p>
            <a:pPr lvl="1">
              <a:lnSpc>
                <a:spcPct val="150000"/>
              </a:lnSpc>
            </a:pPr>
            <a:endParaRPr lang="en-US" dirty="0"/>
          </a:p>
        </p:txBody>
      </p:sp>
      <p:sp>
        <p:nvSpPr>
          <p:cNvPr id="3" name="Title 2"/>
          <p:cNvSpPr>
            <a:spLocks noGrp="1"/>
          </p:cNvSpPr>
          <p:nvPr>
            <p:ph type="title"/>
          </p:nvPr>
        </p:nvSpPr>
        <p:spPr>
          <a:xfrm>
            <a:off x="304800" y="228600"/>
            <a:ext cx="8839200" cy="914400"/>
          </a:xfrm>
        </p:spPr>
        <p:txBody>
          <a:bodyPr>
            <a:normAutofit/>
          </a:bodyPr>
          <a:lstStyle/>
          <a:p>
            <a:r>
              <a:rPr lang="en-US" dirty="0" smtClean="0">
                <a:latin typeface="Georgia" panose="02040502050405020303" pitchFamily="18" charset="0"/>
              </a:rPr>
              <a:t>Ombudsman Requirement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30</a:t>
            </a:fld>
            <a:endParaRPr lang="en-US" dirty="0"/>
          </a:p>
        </p:txBody>
      </p:sp>
    </p:spTree>
    <p:extLst>
      <p:ext uri="{BB962C8B-B14F-4D97-AF65-F5344CB8AC3E}">
        <p14:creationId xmlns:p14="http://schemas.microsoft.com/office/powerpoint/2010/main" val="1065796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b="1" dirty="0" smtClean="0">
                <a:latin typeface="Arial" panose="020B0604020202020204" pitchFamily="34" charset="0"/>
                <a:cs typeface="Arial" panose="020B0604020202020204" pitchFamily="34" charset="0"/>
              </a:rPr>
              <a:t>Tennessee has added the ombudsman position to the CPM staff for planning for the 2017-18 school year </a:t>
            </a:r>
            <a:r>
              <a:rPr lang="en-US" dirty="0" smtClean="0">
                <a:latin typeface="Arial" panose="020B0604020202020204" pitchFamily="34" charset="0"/>
                <a:cs typeface="Arial" panose="020B0604020202020204" pitchFamily="34" charset="0"/>
              </a:rPr>
              <a:t>to provide support and assistance to districts in the transition to ESSA.</a:t>
            </a:r>
          </a:p>
        </p:txBody>
      </p:sp>
      <p:sp>
        <p:nvSpPr>
          <p:cNvPr id="3" name="Title 2"/>
          <p:cNvSpPr>
            <a:spLocks noGrp="1"/>
          </p:cNvSpPr>
          <p:nvPr>
            <p:ph type="title"/>
          </p:nvPr>
        </p:nvSpPr>
        <p:spPr/>
        <p:txBody>
          <a:bodyPr/>
          <a:lstStyle/>
          <a:p>
            <a:r>
              <a:rPr lang="en-US" dirty="0" smtClean="0">
                <a:latin typeface="Georgia" panose="02040502050405020303" pitchFamily="18" charset="0"/>
              </a:rPr>
              <a:t>Tennessee Ombudsman Position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31</a:t>
            </a:fld>
            <a:endParaRPr lang="en-US" dirty="0"/>
          </a:p>
        </p:txBody>
      </p:sp>
    </p:spTree>
    <p:extLst>
      <p:ext uri="{BB962C8B-B14F-4D97-AF65-F5344CB8AC3E}">
        <p14:creationId xmlns:p14="http://schemas.microsoft.com/office/powerpoint/2010/main" val="2932830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Tennessee’s designated </a:t>
            </a:r>
            <a:r>
              <a:rPr lang="en-US" b="1" dirty="0" smtClean="0">
                <a:latin typeface="Arial" panose="020B0604020202020204" pitchFamily="34" charset="0"/>
                <a:cs typeface="Arial" panose="020B0604020202020204" pitchFamily="34" charset="0"/>
              </a:rPr>
              <a:t>ombudsman will serve as the primary point of contact for addressing questions and concerns</a:t>
            </a:r>
            <a:r>
              <a:rPr lang="en-US" dirty="0" smtClean="0">
                <a:latin typeface="Arial" panose="020B0604020202020204" pitchFamily="34" charset="0"/>
                <a:cs typeface="Arial" panose="020B0604020202020204" pitchFamily="34" charset="0"/>
              </a:rPr>
              <a:t> from non-public/private school officials and school districts regarding the provision of equitable services under Titles I and VIII.</a:t>
            </a:r>
          </a:p>
          <a:p>
            <a:pPr lvl="1"/>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Tennessee Ombudsman Position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32</a:t>
            </a:fld>
            <a:endParaRPr lang="en-US" dirty="0"/>
          </a:p>
        </p:txBody>
      </p:sp>
    </p:spTree>
    <p:extLst>
      <p:ext uri="{BB962C8B-B14F-4D97-AF65-F5344CB8AC3E}">
        <p14:creationId xmlns:p14="http://schemas.microsoft.com/office/powerpoint/2010/main" val="1640212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The CPM equitable services and charter schools coordinator has been designated as the ombudsman responsible </a:t>
            </a:r>
            <a:r>
              <a:rPr lang="en-US" dirty="0">
                <a:latin typeface="Arial" panose="020B0604020202020204" pitchFamily="34" charset="0"/>
                <a:cs typeface="Arial" panose="020B0604020202020204" pitchFamily="34" charset="0"/>
              </a:rPr>
              <a:t>for ensuring </a:t>
            </a:r>
            <a:r>
              <a:rPr lang="en-US" dirty="0" smtClean="0">
                <a:latin typeface="Arial" panose="020B0604020202020204" pitchFamily="34" charset="0"/>
                <a:cs typeface="Arial" panose="020B0604020202020204" pitchFamily="34" charset="0"/>
              </a:rPr>
              <a:t>that equitable services requirements are met by school districts. </a:t>
            </a:r>
          </a:p>
          <a:p>
            <a:pPr lvl="1">
              <a:lnSpc>
                <a:spcPct val="150000"/>
              </a:lnSpc>
            </a:pPr>
            <a:r>
              <a:rPr lang="en-US" dirty="0" smtClean="0">
                <a:latin typeface="Arial" panose="020B0604020202020204" pitchFamily="34" charset="0"/>
                <a:cs typeface="Arial" panose="020B0604020202020204" pitchFamily="34" charset="0"/>
                <a:hlinkClick r:id="rId2"/>
              </a:rPr>
              <a:t>Keith.Woodruff@tn.gov</a:t>
            </a:r>
            <a:endParaRPr lang="en-US" dirty="0" smtClean="0">
              <a:latin typeface="Arial" panose="020B0604020202020204" pitchFamily="34" charset="0"/>
              <a:cs typeface="Arial" panose="020B0604020202020204" pitchFamily="34" charset="0"/>
            </a:endParaRPr>
          </a:p>
          <a:p>
            <a:pPr lvl="1">
              <a:lnSpc>
                <a:spcPct val="150000"/>
              </a:lnSpc>
            </a:pPr>
            <a:r>
              <a:rPr lang="en-US" dirty="0" smtClean="0">
                <a:latin typeface="Arial" panose="020B0604020202020204" pitchFamily="34" charset="0"/>
                <a:cs typeface="Arial" panose="020B0604020202020204" pitchFamily="34" charset="0"/>
              </a:rPr>
              <a:t>(615) 741-3385 – desk</a:t>
            </a:r>
          </a:p>
          <a:p>
            <a:pPr lvl="1">
              <a:lnSpc>
                <a:spcPct val="150000"/>
              </a:lnSpc>
            </a:pPr>
            <a:r>
              <a:rPr lang="en-US" dirty="0" smtClean="0">
                <a:latin typeface="Arial" panose="020B0604020202020204" pitchFamily="34" charset="0"/>
                <a:cs typeface="Arial" panose="020B0604020202020204" pitchFamily="34" charset="0"/>
              </a:rPr>
              <a:t>(615) 917-3465 – mobile</a:t>
            </a:r>
          </a:p>
        </p:txBody>
      </p:sp>
      <p:sp>
        <p:nvSpPr>
          <p:cNvPr id="3" name="Title 2"/>
          <p:cNvSpPr>
            <a:spLocks noGrp="1"/>
          </p:cNvSpPr>
          <p:nvPr>
            <p:ph type="title"/>
          </p:nvPr>
        </p:nvSpPr>
        <p:spPr/>
        <p:txBody>
          <a:bodyPr/>
          <a:lstStyle/>
          <a:p>
            <a:r>
              <a:rPr lang="en-US" dirty="0" smtClean="0">
                <a:latin typeface="Georgia" panose="02040502050405020303" pitchFamily="18" charset="0"/>
              </a:rPr>
              <a:t>Tennessee Ombudsman Position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33</a:t>
            </a:fld>
            <a:endParaRPr lang="en-US" dirty="0"/>
          </a:p>
        </p:txBody>
      </p:sp>
    </p:spTree>
    <p:extLst>
      <p:ext uri="{BB962C8B-B14F-4D97-AF65-F5344CB8AC3E}">
        <p14:creationId xmlns:p14="http://schemas.microsoft.com/office/powerpoint/2010/main" val="1931967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Consultation </a:t>
            </a:r>
            <a:r>
              <a:rPr lang="en-US" dirty="0" smtClean="0">
                <a:latin typeface="Georgia" panose="02040502050405020303" pitchFamily="18" charset="0"/>
              </a:rPr>
              <a:t>Requirements</a:t>
            </a:r>
            <a:endParaRPr lang="en-US" dirty="0">
              <a:latin typeface="Georgia" panose="02040502050405020303" pitchFamily="18" charset="0"/>
            </a:endParaRPr>
          </a:p>
        </p:txBody>
      </p:sp>
    </p:spTree>
    <p:extLst>
      <p:ext uri="{BB962C8B-B14F-4D97-AF65-F5344CB8AC3E}">
        <p14:creationId xmlns:p14="http://schemas.microsoft.com/office/powerpoint/2010/main" val="2541981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b="1" dirty="0" smtClean="0">
                <a:latin typeface="Arial" panose="020B0604020202020204" pitchFamily="34" charset="0"/>
                <a:cs typeface="Arial" panose="020B0604020202020204" pitchFamily="34" charset="0"/>
              </a:rPr>
              <a:t>Goal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consultation: </a:t>
            </a:r>
            <a:r>
              <a:rPr lang="en-US" b="1" dirty="0" smtClean="0">
                <a:latin typeface="Arial" panose="020B0604020202020204" pitchFamily="34" charset="0"/>
                <a:cs typeface="Arial" panose="020B0604020202020204" pitchFamily="34" charset="0"/>
              </a:rPr>
              <a:t>agreement </a:t>
            </a:r>
            <a:r>
              <a:rPr lang="en-US" b="1" dirty="0">
                <a:latin typeface="Arial" panose="020B0604020202020204" pitchFamily="34" charset="0"/>
                <a:cs typeface="Arial" panose="020B0604020202020204" pitchFamily="34" charset="0"/>
              </a:rPr>
              <a:t>between the </a:t>
            </a:r>
            <a:r>
              <a:rPr lang="en-US" b="1" dirty="0" smtClean="0">
                <a:latin typeface="Arial" panose="020B0604020202020204" pitchFamily="34" charset="0"/>
                <a:cs typeface="Arial" panose="020B0604020202020204" pitchFamily="34" charset="0"/>
              </a:rPr>
              <a:t>school district </a:t>
            </a:r>
            <a:r>
              <a:rPr lang="en-US" b="1" dirty="0">
                <a:latin typeface="Arial" panose="020B0604020202020204" pitchFamily="34" charset="0"/>
                <a:cs typeface="Arial" panose="020B0604020202020204" pitchFamily="34" charset="0"/>
              </a:rPr>
              <a:t>and appropriate private school officials</a:t>
            </a:r>
            <a:r>
              <a:rPr lang="en-US" dirty="0">
                <a:latin typeface="Arial" panose="020B0604020202020204" pitchFamily="34" charset="0"/>
                <a:cs typeface="Arial" panose="020B0604020202020204" pitchFamily="34" charset="0"/>
              </a:rPr>
              <a:t> on how to provide equitable and effective programs for eligible private school children</a:t>
            </a:r>
            <a:r>
              <a:rPr lang="en-US" dirty="0" smtClean="0">
                <a:latin typeface="Arial" panose="020B0604020202020204" pitchFamily="34" charset="0"/>
                <a:cs typeface="Arial" panose="020B0604020202020204" pitchFamily="34" charset="0"/>
              </a:rPr>
              <a:t>.</a:t>
            </a:r>
          </a:p>
          <a:p>
            <a:pPr lvl="1">
              <a:lnSpc>
                <a:spcPct val="150000"/>
              </a:lnSpc>
            </a:pPr>
            <a:r>
              <a:rPr lang="en-US" dirty="0" smtClean="0">
                <a:latin typeface="Arial" panose="020B0604020202020204" pitchFamily="34" charset="0"/>
                <a:cs typeface="Arial" panose="020B0604020202020204" pitchFamily="34" charset="0"/>
              </a:rPr>
              <a:t>The results of the agreement following consultation must be </a:t>
            </a:r>
            <a:r>
              <a:rPr lang="en-US" b="1" dirty="0" smtClean="0">
                <a:latin typeface="Arial" panose="020B0604020202020204" pitchFamily="34" charset="0"/>
                <a:cs typeface="Arial" panose="020B0604020202020204" pitchFamily="34" charset="0"/>
              </a:rPr>
              <a:t>uploaded to ePlan by the school district by August 1.</a:t>
            </a:r>
            <a:endParaRPr lang="en-US" dirty="0" smtClean="0">
              <a:latin typeface="Arial" panose="020B0604020202020204" pitchFamily="34" charset="0"/>
              <a:cs typeface="Arial" panose="020B0604020202020204" pitchFamily="34" charset="0"/>
            </a:endParaRPr>
          </a:p>
          <a:p>
            <a:pPr>
              <a:lnSpc>
                <a:spcPct val="150000"/>
              </a:lnSpc>
            </a:pPr>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Consultation Requirement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35</a:t>
            </a:fld>
            <a:endParaRPr lang="en-US" dirty="0"/>
          </a:p>
        </p:txBody>
      </p:sp>
    </p:spTree>
    <p:extLst>
      <p:ext uri="{BB962C8B-B14F-4D97-AF65-F5344CB8AC3E}">
        <p14:creationId xmlns:p14="http://schemas.microsoft.com/office/powerpoint/2010/main" val="2222231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525963"/>
          </a:xfrm>
        </p:spPr>
        <p:txBody>
          <a:bodyPr/>
          <a:lstStyle/>
          <a:p>
            <a:pPr>
              <a:lnSpc>
                <a:spcPct val="150000"/>
              </a:lnSpc>
            </a:pPr>
            <a:r>
              <a:rPr lang="en-US" dirty="0" smtClean="0">
                <a:latin typeface="Arial" panose="020B0604020202020204" pitchFamily="34" charset="0"/>
                <a:cs typeface="Arial" panose="020B0604020202020204" pitchFamily="34" charset="0"/>
              </a:rPr>
              <a:t>Topics </a:t>
            </a:r>
            <a:r>
              <a:rPr lang="en-US" dirty="0">
                <a:latin typeface="Arial" panose="020B0604020202020204" pitchFamily="34" charset="0"/>
                <a:cs typeface="Arial" panose="020B0604020202020204" pitchFamily="34" charset="0"/>
              </a:rPr>
              <a:t>subject to consultation </a:t>
            </a:r>
            <a:r>
              <a:rPr lang="en-US" dirty="0" smtClean="0">
                <a:latin typeface="Arial" panose="020B0604020202020204" pitchFamily="34" charset="0"/>
                <a:cs typeface="Arial" panose="020B0604020202020204" pitchFamily="34" charset="0"/>
              </a:rPr>
              <a:t>for Title I have </a:t>
            </a:r>
            <a:r>
              <a:rPr lang="en-US" dirty="0">
                <a:latin typeface="Arial" panose="020B0604020202020204" pitchFamily="34" charset="0"/>
                <a:cs typeface="Arial" panose="020B0604020202020204" pitchFamily="34" charset="0"/>
              </a:rPr>
              <a:t>been </a:t>
            </a:r>
            <a:r>
              <a:rPr lang="en-US" u="sng" dirty="0">
                <a:latin typeface="Arial" panose="020B0604020202020204" pitchFamily="34" charset="0"/>
                <a:cs typeface="Arial" panose="020B0604020202020204" pitchFamily="34" charset="0"/>
              </a:rPr>
              <a:t>expanded</a:t>
            </a:r>
            <a:r>
              <a:rPr lang="en-US" dirty="0">
                <a:latin typeface="Arial" panose="020B0604020202020204" pitchFamily="34" charset="0"/>
                <a:cs typeface="Arial" panose="020B0604020202020204" pitchFamily="34" charset="0"/>
              </a:rPr>
              <a:t> to include the </a:t>
            </a:r>
            <a:r>
              <a:rPr lang="en-US" dirty="0" smtClean="0">
                <a:latin typeface="Arial" panose="020B0604020202020204" pitchFamily="34" charset="0"/>
                <a:cs typeface="Arial" panose="020B0604020202020204" pitchFamily="34" charset="0"/>
              </a:rPr>
              <a:t>following:</a:t>
            </a:r>
          </a:p>
          <a:p>
            <a:pPr lvl="1">
              <a:lnSpc>
                <a:spcPct val="150000"/>
              </a:lnSpc>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proportion</a:t>
            </a:r>
            <a:r>
              <a:rPr lang="en-US" dirty="0">
                <a:latin typeface="Arial" panose="020B0604020202020204" pitchFamily="34" charset="0"/>
                <a:cs typeface="Arial" panose="020B0604020202020204" pitchFamily="34" charset="0"/>
              </a:rPr>
              <a:t> of funds allocated for equitable services is </a:t>
            </a:r>
            <a:r>
              <a:rPr lang="en-US" dirty="0" smtClean="0">
                <a:latin typeface="Arial" panose="020B0604020202020204" pitchFamily="34" charset="0"/>
                <a:cs typeface="Arial" panose="020B0604020202020204" pitchFamily="34" charset="0"/>
              </a:rPr>
              <a:t>determined;</a:t>
            </a:r>
          </a:p>
          <a:p>
            <a:pPr lvl="1">
              <a:lnSpc>
                <a:spcPct val="150000"/>
              </a:lnSpc>
            </a:pPr>
            <a:r>
              <a:rPr lang="en-US" dirty="0" smtClean="0">
                <a:latin typeface="Arial" panose="020B0604020202020204" pitchFamily="34" charset="0"/>
                <a:cs typeface="Arial" panose="020B0604020202020204" pitchFamily="34" charset="0"/>
              </a:rPr>
              <a:t>whether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school district </a:t>
            </a:r>
            <a:r>
              <a:rPr lang="en-US" dirty="0">
                <a:latin typeface="Arial" panose="020B0604020202020204" pitchFamily="34" charset="0"/>
                <a:cs typeface="Arial" panose="020B0604020202020204" pitchFamily="34" charset="0"/>
              </a:rPr>
              <a:t>will provide services </a:t>
            </a:r>
            <a:r>
              <a:rPr lang="en-US" b="1" dirty="0">
                <a:latin typeface="Arial" panose="020B0604020202020204" pitchFamily="34" charset="0"/>
                <a:cs typeface="Arial" panose="020B0604020202020204" pitchFamily="34" charset="0"/>
              </a:rPr>
              <a:t>directly</a:t>
            </a:r>
            <a:r>
              <a:rPr lang="en-US" dirty="0">
                <a:latin typeface="Arial" panose="020B0604020202020204" pitchFamily="34" charset="0"/>
                <a:cs typeface="Arial" panose="020B0604020202020204" pitchFamily="34" charset="0"/>
              </a:rPr>
              <a:t> or through a separate </a:t>
            </a:r>
            <a:r>
              <a:rPr lang="en-US" dirty="0" smtClean="0">
                <a:latin typeface="Arial" panose="020B0604020202020204" pitchFamily="34" charset="0"/>
                <a:cs typeface="Arial" panose="020B0604020202020204" pitchFamily="34" charset="0"/>
              </a:rPr>
              <a:t>school district or </a:t>
            </a:r>
            <a:r>
              <a:rPr lang="en-US" dirty="0">
                <a:latin typeface="Arial" panose="020B0604020202020204" pitchFamily="34" charset="0"/>
                <a:cs typeface="Arial" panose="020B0604020202020204" pitchFamily="34" charset="0"/>
              </a:rPr>
              <a:t>third-party </a:t>
            </a:r>
            <a:r>
              <a:rPr lang="en-US" dirty="0" smtClean="0">
                <a:latin typeface="Arial" panose="020B0604020202020204" pitchFamily="34" charset="0"/>
                <a:cs typeface="Arial" panose="020B0604020202020204" pitchFamily="34" charset="0"/>
              </a:rPr>
              <a:t>contractor; </a:t>
            </a:r>
          </a:p>
          <a:p>
            <a:pPr lvl="1">
              <a:lnSpc>
                <a:spcPct val="150000"/>
              </a:lnSpc>
            </a:pPr>
            <a:r>
              <a:rPr lang="en-US" dirty="0" smtClean="0">
                <a:latin typeface="Arial" panose="020B0604020202020204" pitchFamily="34" charset="0"/>
                <a:cs typeface="Arial" panose="020B0604020202020204" pitchFamily="34" charset="0"/>
              </a:rPr>
              <a:t>when, including the </a:t>
            </a:r>
            <a:r>
              <a:rPr lang="en-US" b="1" dirty="0" smtClean="0">
                <a:latin typeface="Arial" panose="020B0604020202020204" pitchFamily="34" charset="0"/>
                <a:cs typeface="Arial" panose="020B0604020202020204" pitchFamily="34" charset="0"/>
              </a:rPr>
              <a:t>approximate time</a:t>
            </a:r>
            <a:r>
              <a:rPr lang="en-US" dirty="0" smtClean="0">
                <a:latin typeface="Arial" panose="020B0604020202020204" pitchFamily="34" charset="0"/>
                <a:cs typeface="Arial" panose="020B0604020202020204" pitchFamily="34" charset="0"/>
              </a:rPr>
              <a:t> of day, services </a:t>
            </a:r>
            <a:r>
              <a:rPr lang="en-US" dirty="0">
                <a:latin typeface="Arial" panose="020B0604020202020204" pitchFamily="34" charset="0"/>
                <a:cs typeface="Arial" panose="020B0604020202020204" pitchFamily="34" charset="0"/>
              </a:rPr>
              <a:t>will be </a:t>
            </a:r>
            <a:r>
              <a:rPr lang="en-US" dirty="0" smtClean="0">
                <a:latin typeface="Arial" panose="020B0604020202020204" pitchFamily="34" charset="0"/>
                <a:cs typeface="Arial" panose="020B0604020202020204" pitchFamily="34" charset="0"/>
              </a:rPr>
              <a:t>provided;</a:t>
            </a:r>
            <a:endParaRPr lang="en-US" dirty="0">
              <a:latin typeface="Arial" panose="020B0604020202020204" pitchFamily="34" charset="0"/>
              <a:cs typeface="Arial" panose="020B0604020202020204" pitchFamily="34" charset="0"/>
            </a:endParaRPr>
          </a:p>
          <a:p>
            <a:pPr lvl="1">
              <a:lnSpc>
                <a:spcPct val="150000"/>
              </a:lnSpc>
            </a:pPr>
            <a:endParaRPr lang="en-US" dirty="0" smtClean="0"/>
          </a:p>
        </p:txBody>
      </p:sp>
      <p:sp>
        <p:nvSpPr>
          <p:cNvPr id="3" name="Title 2"/>
          <p:cNvSpPr>
            <a:spLocks noGrp="1"/>
          </p:cNvSpPr>
          <p:nvPr>
            <p:ph type="title"/>
          </p:nvPr>
        </p:nvSpPr>
        <p:spPr/>
        <p:txBody>
          <a:bodyPr/>
          <a:lstStyle/>
          <a:p>
            <a:r>
              <a:rPr lang="en-US" dirty="0" smtClean="0">
                <a:latin typeface="Georgia" panose="02040502050405020303" pitchFamily="18" charset="0"/>
              </a:rPr>
              <a:t>Consultation Topics Expanded</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36</a:t>
            </a:fld>
            <a:endParaRPr lang="en-US" dirty="0"/>
          </a:p>
        </p:txBody>
      </p:sp>
    </p:spTree>
    <p:extLst>
      <p:ext uri="{BB962C8B-B14F-4D97-AF65-F5344CB8AC3E}">
        <p14:creationId xmlns:p14="http://schemas.microsoft.com/office/powerpoint/2010/main" val="396442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525963"/>
          </a:xfrm>
        </p:spPr>
        <p:txBody>
          <a:bodyPr/>
          <a:lstStyle/>
          <a:p>
            <a:pPr lvl="1">
              <a:lnSpc>
                <a:spcPct val="150000"/>
              </a:lnSpc>
            </a:pPr>
            <a:r>
              <a:rPr lang="en-US" dirty="0" smtClean="0">
                <a:latin typeface="Arial" panose="020B0604020202020204" pitchFamily="34" charset="0"/>
                <a:cs typeface="Arial" panose="020B0604020202020204" pitchFamily="34" charset="0"/>
              </a:rPr>
              <a:t>whether </a:t>
            </a:r>
            <a:r>
              <a:rPr lang="en-US" dirty="0">
                <a:latin typeface="Arial" panose="020B0604020202020204" pitchFamily="34" charset="0"/>
                <a:cs typeface="Arial" panose="020B0604020202020204" pitchFamily="34" charset="0"/>
              </a:rPr>
              <a:t>to provide equitable services to eligible private school children by </a:t>
            </a:r>
            <a:r>
              <a:rPr lang="en-US" b="1" dirty="0">
                <a:latin typeface="Arial" panose="020B0604020202020204" pitchFamily="34" charset="0"/>
                <a:cs typeface="Arial" panose="020B0604020202020204" pitchFamily="34" charset="0"/>
              </a:rPr>
              <a:t>pooling funds or on a school-by-school </a:t>
            </a:r>
            <a:r>
              <a:rPr lang="en-US" dirty="0" smtClean="0">
                <a:latin typeface="Arial" panose="020B0604020202020204" pitchFamily="34" charset="0"/>
                <a:cs typeface="Arial" panose="020B0604020202020204" pitchFamily="34" charset="0"/>
              </a:rPr>
              <a:t>basis; and</a:t>
            </a:r>
            <a:endParaRPr lang="en-US" dirty="0">
              <a:latin typeface="Arial" panose="020B0604020202020204" pitchFamily="34" charset="0"/>
              <a:cs typeface="Arial" panose="020B0604020202020204" pitchFamily="34" charset="0"/>
            </a:endParaRPr>
          </a:p>
          <a:p>
            <a:pPr lvl="1">
              <a:lnSpc>
                <a:spcPct val="150000"/>
              </a:lnSpc>
            </a:pPr>
            <a:r>
              <a:rPr lang="en-US" dirty="0" smtClean="0">
                <a:latin typeface="Arial" panose="020B0604020202020204" pitchFamily="34" charset="0"/>
                <a:cs typeface="Arial" panose="020B0604020202020204" pitchFamily="34" charset="0"/>
              </a:rPr>
              <a:t>whether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coordinate </a:t>
            </a:r>
            <a:r>
              <a:rPr lang="en-US" dirty="0">
                <a:latin typeface="Arial" panose="020B0604020202020204" pitchFamily="34" charset="0"/>
                <a:cs typeface="Arial" panose="020B0604020202020204" pitchFamily="34" charset="0"/>
              </a:rPr>
              <a:t>and use funds available for Title I equitable services </a:t>
            </a:r>
            <a:r>
              <a:rPr lang="en-US" dirty="0" smtClean="0">
                <a:latin typeface="Arial" panose="020B0604020202020204" pitchFamily="34" charset="0"/>
                <a:cs typeface="Arial" panose="020B0604020202020204" pitchFamily="34" charset="0"/>
              </a:rPr>
              <a:t>with funds </a:t>
            </a:r>
            <a:r>
              <a:rPr lang="en-US" dirty="0">
                <a:latin typeface="Arial" panose="020B0604020202020204" pitchFamily="34" charset="0"/>
                <a:cs typeface="Arial" panose="020B0604020202020204" pitchFamily="34" charset="0"/>
              </a:rPr>
              <a:t>available for equitable services under programs covered under § 8501(b</a:t>
            </a:r>
            <a:r>
              <a:rPr lang="en-US" dirty="0" smtClean="0">
                <a:latin typeface="Arial" panose="020B0604020202020204" pitchFamily="34" charset="0"/>
                <a:cs typeface="Arial" panose="020B0604020202020204" pitchFamily="34" charset="0"/>
              </a:rPr>
              <a:t>).</a:t>
            </a:r>
          </a:p>
          <a:p>
            <a:pPr>
              <a:lnSpc>
                <a:spcPct val="150000"/>
              </a:lnSpc>
            </a:pPr>
            <a:r>
              <a:rPr lang="en-US" dirty="0">
                <a:latin typeface="Arial" panose="020B0604020202020204" pitchFamily="34" charset="0"/>
                <a:cs typeface="Arial" panose="020B0604020202020204" pitchFamily="34" charset="0"/>
              </a:rPr>
              <a:t>Reference § 1117(b)(1</a:t>
            </a:r>
            <a:r>
              <a:rPr lang="en-US" dirty="0" smtClean="0">
                <a:latin typeface="Arial" panose="020B0604020202020204" pitchFamily="34" charset="0"/>
                <a:cs typeface="Arial" panose="020B0604020202020204" pitchFamily="34" charset="0"/>
              </a:rPr>
              <a:t>) for other consultation issues that shall be included in the process.</a:t>
            </a:r>
          </a:p>
        </p:txBody>
      </p:sp>
      <p:sp>
        <p:nvSpPr>
          <p:cNvPr id="3" name="Title 2"/>
          <p:cNvSpPr>
            <a:spLocks noGrp="1"/>
          </p:cNvSpPr>
          <p:nvPr>
            <p:ph type="title"/>
          </p:nvPr>
        </p:nvSpPr>
        <p:spPr/>
        <p:txBody>
          <a:bodyPr/>
          <a:lstStyle/>
          <a:p>
            <a:r>
              <a:rPr lang="en-US" dirty="0" smtClean="0">
                <a:latin typeface="Georgia" panose="02040502050405020303" pitchFamily="18" charset="0"/>
              </a:rPr>
              <a:t>Consultation Topics Expanded</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37</a:t>
            </a:fld>
            <a:endParaRPr lang="en-US" dirty="0"/>
          </a:p>
        </p:txBody>
      </p:sp>
    </p:spTree>
    <p:extLst>
      <p:ext uri="{BB962C8B-B14F-4D97-AF65-F5344CB8AC3E}">
        <p14:creationId xmlns:p14="http://schemas.microsoft.com/office/powerpoint/2010/main" val="1081319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525963"/>
          </a:xfrm>
        </p:spPr>
        <p:txBody>
          <a:bodyPr/>
          <a:lstStyle/>
          <a:p>
            <a:pPr>
              <a:lnSpc>
                <a:spcPct val="150000"/>
              </a:lnSpc>
            </a:pPr>
            <a:r>
              <a:rPr lang="en-US" dirty="0" smtClean="0">
                <a:latin typeface="Arial" panose="020B0604020202020204" pitchFamily="34" charset="0"/>
                <a:cs typeface="Arial" panose="020B0604020202020204" pitchFamily="34" charset="0"/>
              </a:rPr>
              <a:t>Topics subject </a:t>
            </a:r>
            <a:r>
              <a:rPr lang="en-US" dirty="0">
                <a:latin typeface="Arial" panose="020B0604020202020204" pitchFamily="34" charset="0"/>
                <a:cs typeface="Arial" panose="020B0604020202020204" pitchFamily="34" charset="0"/>
              </a:rPr>
              <a:t>to consultation </a:t>
            </a:r>
            <a:r>
              <a:rPr lang="en-US" dirty="0" smtClean="0">
                <a:latin typeface="Arial" panose="020B0604020202020204" pitchFamily="34" charset="0"/>
                <a:cs typeface="Arial" panose="020B0604020202020204" pitchFamily="34" charset="0"/>
              </a:rPr>
              <a:t>for Title VIII have </a:t>
            </a:r>
            <a:r>
              <a:rPr lang="en-US" dirty="0">
                <a:latin typeface="Arial" panose="020B0604020202020204" pitchFamily="34" charset="0"/>
                <a:cs typeface="Arial" panose="020B0604020202020204" pitchFamily="34" charset="0"/>
              </a:rPr>
              <a:t>been </a:t>
            </a:r>
            <a:r>
              <a:rPr lang="en-US" u="sng" dirty="0">
                <a:latin typeface="Arial" panose="020B0604020202020204" pitchFamily="34" charset="0"/>
                <a:cs typeface="Arial" panose="020B0604020202020204" pitchFamily="34" charset="0"/>
              </a:rPr>
              <a:t>expanded</a:t>
            </a:r>
            <a:r>
              <a:rPr lang="en-US" dirty="0">
                <a:latin typeface="Arial" panose="020B0604020202020204" pitchFamily="34" charset="0"/>
                <a:cs typeface="Arial" panose="020B0604020202020204" pitchFamily="34" charset="0"/>
              </a:rPr>
              <a:t> to include the </a:t>
            </a:r>
            <a:r>
              <a:rPr lang="en-US" dirty="0" smtClean="0">
                <a:latin typeface="Arial" panose="020B0604020202020204" pitchFamily="34" charset="0"/>
                <a:cs typeface="Arial" panose="020B0604020202020204" pitchFamily="34" charset="0"/>
              </a:rPr>
              <a:t>following:</a:t>
            </a:r>
          </a:p>
          <a:p>
            <a:pPr lvl="1">
              <a:lnSpc>
                <a:spcPct val="150000"/>
              </a:lnSpc>
            </a:pP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ow </a:t>
            </a:r>
            <a:r>
              <a:rPr lang="en-US" dirty="0">
                <a:latin typeface="Arial" panose="020B0604020202020204" pitchFamily="34" charset="0"/>
                <a:cs typeface="Arial" panose="020B0604020202020204" pitchFamily="34" charset="0"/>
              </a:rPr>
              <a:t>the amount of funds available for equitable services is </a:t>
            </a:r>
            <a:r>
              <a:rPr lang="en-US" dirty="0" smtClean="0">
                <a:latin typeface="Arial" panose="020B0604020202020204" pitchFamily="34" charset="0"/>
                <a:cs typeface="Arial" panose="020B0604020202020204" pitchFamily="34" charset="0"/>
              </a:rPr>
              <a:t>determined;</a:t>
            </a:r>
            <a:endParaRPr lang="en-US" dirty="0">
              <a:latin typeface="Arial" panose="020B0604020202020204" pitchFamily="34" charset="0"/>
              <a:cs typeface="Arial" panose="020B0604020202020204" pitchFamily="34" charset="0"/>
            </a:endParaRPr>
          </a:p>
          <a:p>
            <a:pPr lvl="1">
              <a:lnSpc>
                <a:spcPct val="150000"/>
              </a:lnSpc>
            </a:pPr>
            <a:r>
              <a:rPr lang="en-US" dirty="0" smtClean="0">
                <a:latin typeface="Arial" panose="020B0604020202020204" pitchFamily="34" charset="0"/>
                <a:cs typeface="Arial" panose="020B0604020202020204" pitchFamily="34" charset="0"/>
              </a:rPr>
              <a:t>whether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school district </a:t>
            </a:r>
            <a:r>
              <a:rPr lang="en-US" dirty="0">
                <a:latin typeface="Arial" panose="020B0604020202020204" pitchFamily="34" charset="0"/>
                <a:cs typeface="Arial" panose="020B0604020202020204" pitchFamily="34" charset="0"/>
              </a:rPr>
              <a:t>responsible for providing equitable services will provide those services </a:t>
            </a:r>
            <a:r>
              <a:rPr lang="en-US" dirty="0" smtClean="0">
                <a:latin typeface="Arial" panose="020B0604020202020204" pitchFamily="34" charset="0"/>
                <a:cs typeface="Arial" panose="020B0604020202020204" pitchFamily="34" charset="0"/>
              </a:rPr>
              <a:t>directly, through </a:t>
            </a:r>
            <a:r>
              <a:rPr lang="en-US" dirty="0">
                <a:latin typeface="Arial" panose="020B0604020202020204" pitchFamily="34" charset="0"/>
                <a:cs typeface="Arial" panose="020B0604020202020204" pitchFamily="34" charset="0"/>
              </a:rPr>
              <a:t>a separate </a:t>
            </a:r>
            <a:r>
              <a:rPr lang="en-US" dirty="0" smtClean="0">
                <a:latin typeface="Arial" panose="020B0604020202020204" pitchFamily="34" charset="0"/>
                <a:cs typeface="Arial" panose="020B0604020202020204" pitchFamily="34" charset="0"/>
              </a:rPr>
              <a:t>school district, </a:t>
            </a:r>
            <a:r>
              <a:rPr lang="en-US" dirty="0">
                <a:latin typeface="Arial" panose="020B0604020202020204" pitchFamily="34" charset="0"/>
                <a:cs typeface="Arial" panose="020B0604020202020204" pitchFamily="34" charset="0"/>
              </a:rPr>
              <a:t>or through a third-party </a:t>
            </a:r>
            <a:r>
              <a:rPr lang="en-US" dirty="0" smtClean="0">
                <a:latin typeface="Arial" panose="020B0604020202020204" pitchFamily="34" charset="0"/>
                <a:cs typeface="Arial" panose="020B0604020202020204" pitchFamily="34" charset="0"/>
              </a:rPr>
              <a:t>contractor; and</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Consultation Topics Expanded</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38</a:t>
            </a:fld>
            <a:endParaRPr lang="en-US" dirty="0"/>
          </a:p>
        </p:txBody>
      </p:sp>
    </p:spTree>
    <p:extLst>
      <p:ext uri="{BB962C8B-B14F-4D97-AF65-F5344CB8AC3E}">
        <p14:creationId xmlns:p14="http://schemas.microsoft.com/office/powerpoint/2010/main" val="3601437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525963"/>
          </a:xfrm>
        </p:spPr>
        <p:txBody>
          <a:bodyPr/>
          <a:lstStyle/>
          <a:p>
            <a:pPr lvl="1">
              <a:lnSpc>
                <a:spcPct val="150000"/>
              </a:lnSpc>
            </a:pPr>
            <a:r>
              <a:rPr lang="en-US" dirty="0" smtClean="0">
                <a:latin typeface="Arial" panose="020B0604020202020204" pitchFamily="34" charset="0"/>
                <a:cs typeface="Arial" panose="020B0604020202020204" pitchFamily="34" charset="0"/>
              </a:rPr>
              <a:t>whether </a:t>
            </a:r>
            <a:r>
              <a:rPr lang="en-US" dirty="0">
                <a:latin typeface="Arial" panose="020B0604020202020204" pitchFamily="34" charset="0"/>
                <a:cs typeface="Arial" panose="020B0604020202020204" pitchFamily="34" charset="0"/>
              </a:rPr>
              <a:t>to provide equitable services to eligible private school </a:t>
            </a:r>
            <a:r>
              <a:rPr lang="en-US" dirty="0" smtClean="0">
                <a:latin typeface="Arial" panose="020B0604020202020204" pitchFamily="34" charset="0"/>
                <a:cs typeface="Arial" panose="020B0604020202020204" pitchFamily="34" charset="0"/>
              </a:rPr>
              <a:t>participants:</a:t>
            </a:r>
          </a:p>
          <a:p>
            <a:pPr lvl="2">
              <a:lnSpc>
                <a:spcPct val="150000"/>
              </a:lnSpc>
            </a:pP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creating a pool or pools of funds with all of the funds allocated under programs covered under § 8501(b</a:t>
            </a:r>
            <a:r>
              <a:rPr lang="en-US" dirty="0" smtClean="0">
                <a:latin typeface="Arial" panose="020B0604020202020204" pitchFamily="34" charset="0"/>
                <a:cs typeface="Arial" panose="020B0604020202020204" pitchFamily="34" charset="0"/>
              </a:rPr>
              <a:t>), or</a:t>
            </a:r>
          </a:p>
          <a:p>
            <a:pPr lvl="2">
              <a:lnSpc>
                <a:spcPct val="150000"/>
              </a:lnSpc>
            </a:pP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a school-by-school basis based </a:t>
            </a: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the proportionate share of funds available to provide services in each school</a:t>
            </a:r>
            <a:r>
              <a:rPr lang="en-US" dirty="0" smtClean="0">
                <a:latin typeface="Arial" panose="020B0604020202020204" pitchFamily="34" charset="0"/>
                <a:cs typeface="Arial" panose="020B0604020202020204" pitchFamily="34" charset="0"/>
              </a:rPr>
              <a:t>.</a:t>
            </a:r>
          </a:p>
          <a:p>
            <a:pPr>
              <a:lnSpc>
                <a:spcPct val="150000"/>
              </a:lnSpc>
            </a:pPr>
            <a:r>
              <a:rPr lang="en-US" dirty="0">
                <a:latin typeface="Arial" panose="020B0604020202020204" pitchFamily="34" charset="0"/>
                <a:cs typeface="Arial" panose="020B0604020202020204" pitchFamily="34" charset="0"/>
              </a:rPr>
              <a:t>Reference § 8501(c)</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other </a:t>
            </a:r>
            <a:r>
              <a:rPr lang="en-US" dirty="0">
                <a:latin typeface="Arial" panose="020B0604020202020204" pitchFamily="34" charset="0"/>
                <a:cs typeface="Arial" panose="020B0604020202020204" pitchFamily="34" charset="0"/>
              </a:rPr>
              <a:t>consultation issues </a:t>
            </a:r>
            <a:r>
              <a:rPr lang="en-US" dirty="0" smtClean="0">
                <a:latin typeface="Arial" panose="020B0604020202020204" pitchFamily="34" charset="0"/>
                <a:cs typeface="Arial" panose="020B0604020202020204" pitchFamily="34" charset="0"/>
              </a:rPr>
              <a:t>that must </a:t>
            </a:r>
            <a:r>
              <a:rPr lang="en-US" dirty="0">
                <a:latin typeface="Arial" panose="020B0604020202020204" pitchFamily="34" charset="0"/>
                <a:cs typeface="Arial" panose="020B0604020202020204" pitchFamily="34" charset="0"/>
              </a:rPr>
              <a:t>be included in the process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Consultation Topics Expanded</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39</a:t>
            </a:fld>
            <a:endParaRPr lang="en-US" dirty="0"/>
          </a:p>
        </p:txBody>
      </p:sp>
    </p:spTree>
    <p:extLst>
      <p:ext uri="{BB962C8B-B14F-4D97-AF65-F5344CB8AC3E}">
        <p14:creationId xmlns:p14="http://schemas.microsoft.com/office/powerpoint/2010/main" val="117094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525963"/>
          </a:xfrm>
        </p:spPr>
        <p:txBody>
          <a:bodyPr/>
          <a:lstStyle/>
          <a:p>
            <a:r>
              <a:rPr lang="en-US" dirty="0" smtClean="0">
                <a:latin typeface="Arial" panose="020B0604020202020204" pitchFamily="34" charset="0"/>
                <a:cs typeface="Arial" panose="020B0604020202020204" pitchFamily="34" charset="0"/>
              </a:rPr>
              <a:t>Brief overview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the Tennessee ESSA </a:t>
            </a:r>
            <a:r>
              <a:rPr lang="en-US" dirty="0">
                <a:latin typeface="Arial" panose="020B0604020202020204" pitchFamily="34" charset="0"/>
                <a:cs typeface="Arial" panose="020B0604020202020204" pitchFamily="34" charset="0"/>
              </a:rPr>
              <a:t>state plan</a:t>
            </a:r>
          </a:p>
          <a:p>
            <a:r>
              <a:rPr lang="en-US" dirty="0" smtClean="0">
                <a:latin typeface="Arial" panose="020B0604020202020204" pitchFamily="34" charset="0"/>
                <a:cs typeface="Arial" panose="020B0604020202020204" pitchFamily="34" charset="0"/>
              </a:rPr>
              <a:t>Overview of equitable services requirements under ESSA</a:t>
            </a:r>
          </a:p>
          <a:p>
            <a:r>
              <a:rPr lang="en-US" dirty="0">
                <a:latin typeface="Arial" panose="020B0604020202020204" pitchFamily="34" charset="0"/>
                <a:cs typeface="Arial" panose="020B0604020202020204" pitchFamily="34" charset="0"/>
              </a:rPr>
              <a:t>State </a:t>
            </a:r>
            <a:r>
              <a:rPr lang="en-US" dirty="0" smtClean="0">
                <a:latin typeface="Arial" panose="020B0604020202020204" pitchFamily="34" charset="0"/>
                <a:cs typeface="Arial" panose="020B0604020202020204" pitchFamily="34" charset="0"/>
              </a:rPr>
              <a:t>services if school district does not meet requirements</a:t>
            </a:r>
          </a:p>
          <a:p>
            <a:r>
              <a:rPr lang="en-US" dirty="0" smtClean="0">
                <a:latin typeface="Arial" panose="020B0604020202020204" pitchFamily="34" charset="0"/>
                <a:cs typeface="Arial" panose="020B0604020202020204" pitchFamily="34" charset="0"/>
              </a:rPr>
              <a:t>Ombudsman requirement</a:t>
            </a:r>
          </a:p>
          <a:p>
            <a:r>
              <a:rPr lang="en-US" dirty="0" smtClean="0">
                <a:latin typeface="Arial" panose="020B0604020202020204" pitchFamily="34" charset="0"/>
                <a:cs typeface="Arial" panose="020B0604020202020204" pitchFamily="34" charset="0"/>
              </a:rPr>
              <a:t>Consultation requirements</a:t>
            </a:r>
          </a:p>
          <a:p>
            <a:r>
              <a:rPr lang="en-US" dirty="0" smtClean="0">
                <a:latin typeface="Arial" panose="020B0604020202020204" pitchFamily="34" charset="0"/>
                <a:cs typeface="Arial" panose="020B0604020202020204" pitchFamily="34" charset="0"/>
              </a:rPr>
              <a:t>Changes to equitable share calculation</a:t>
            </a:r>
          </a:p>
          <a:p>
            <a:r>
              <a:rPr lang="en-US" dirty="0" smtClean="0">
                <a:latin typeface="Arial" panose="020B0604020202020204" pitchFamily="34" charset="0"/>
                <a:cs typeface="Arial" panose="020B0604020202020204" pitchFamily="34" charset="0"/>
              </a:rPr>
              <a:t>CFA Changes</a:t>
            </a:r>
          </a:p>
          <a:p>
            <a:r>
              <a:rPr lang="en-US" dirty="0" smtClean="0">
                <a:latin typeface="Arial" panose="020B0604020202020204" pitchFamily="34" charset="0"/>
                <a:cs typeface="Arial" panose="020B0604020202020204" pitchFamily="34" charset="0"/>
              </a:rPr>
              <a:t>Resources</a:t>
            </a:r>
          </a:p>
          <a:p>
            <a:endParaRPr lang="en-US"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Objectives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3492903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If the </a:t>
            </a:r>
            <a:r>
              <a:rPr lang="en-US" b="1" dirty="0" smtClean="0">
                <a:latin typeface="Arial" panose="020B0604020202020204" pitchFamily="34" charset="0"/>
                <a:cs typeface="Arial" panose="020B0604020202020204" pitchFamily="34" charset="0"/>
              </a:rPr>
              <a:t>school district disagrees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the views of the private school officials on </a:t>
            </a: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provision </a:t>
            </a:r>
            <a:r>
              <a:rPr lang="en-US" b="1" dirty="0">
                <a:latin typeface="Arial" panose="020B0604020202020204" pitchFamily="34" charset="0"/>
                <a:cs typeface="Arial" panose="020B0604020202020204" pitchFamily="34" charset="0"/>
              </a:rPr>
              <a:t>of services through a contract</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school district </a:t>
            </a:r>
            <a:r>
              <a:rPr lang="en-US" dirty="0" smtClean="0">
                <a:latin typeface="Arial" panose="020B0604020202020204" pitchFamily="34" charset="0"/>
                <a:cs typeface="Arial" panose="020B0604020202020204" pitchFamily="34" charset="0"/>
              </a:rPr>
              <a:t>must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provide to the private school officials </a:t>
            </a:r>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written </a:t>
            </a:r>
            <a:r>
              <a:rPr lang="en-US" b="1" dirty="0">
                <a:latin typeface="Arial" panose="020B0604020202020204" pitchFamily="34" charset="0"/>
                <a:cs typeface="Arial" panose="020B0604020202020204" pitchFamily="34" charset="0"/>
              </a:rPr>
              <a:t>explanation of the reasons why the </a:t>
            </a:r>
            <a:r>
              <a:rPr lang="en-US" b="1" dirty="0" smtClean="0">
                <a:latin typeface="Arial" panose="020B0604020202020204" pitchFamily="34" charset="0"/>
                <a:cs typeface="Arial" panose="020B0604020202020204" pitchFamily="34" charset="0"/>
              </a:rPr>
              <a:t>school district </a:t>
            </a:r>
            <a:r>
              <a:rPr lang="en-US" b="1" dirty="0">
                <a:latin typeface="Arial" panose="020B0604020202020204" pitchFamily="34" charset="0"/>
                <a:cs typeface="Arial" panose="020B0604020202020204" pitchFamily="34" charset="0"/>
              </a:rPr>
              <a:t>has chosen not to use a contractor</a:t>
            </a:r>
            <a:r>
              <a:rPr lang="en-US" dirty="0">
                <a:latin typeface="Arial" panose="020B0604020202020204" pitchFamily="34" charset="0"/>
                <a:cs typeface="Arial" panose="020B0604020202020204" pitchFamily="34" charset="0"/>
              </a:rPr>
              <a:t>.</a:t>
            </a:r>
          </a:p>
        </p:txBody>
      </p:sp>
      <p:sp>
        <p:nvSpPr>
          <p:cNvPr id="3" name="Title 2"/>
          <p:cNvSpPr>
            <a:spLocks noGrp="1"/>
          </p:cNvSpPr>
          <p:nvPr>
            <p:ph type="title"/>
          </p:nvPr>
        </p:nvSpPr>
        <p:spPr/>
        <p:txBody>
          <a:bodyPr/>
          <a:lstStyle/>
          <a:p>
            <a:r>
              <a:rPr lang="en-US" dirty="0" smtClean="0">
                <a:latin typeface="Georgia" panose="02040502050405020303" pitchFamily="18" charset="0"/>
              </a:rPr>
              <a:t>Disagreement Over </a:t>
            </a:r>
            <a:r>
              <a:rPr lang="en-US" dirty="0">
                <a:latin typeface="Georgia" panose="02040502050405020303" pitchFamily="18" charset="0"/>
              </a:rPr>
              <a:t>U</a:t>
            </a:r>
            <a:r>
              <a:rPr lang="en-US" dirty="0" smtClean="0">
                <a:latin typeface="Georgia" panose="02040502050405020303" pitchFamily="18" charset="0"/>
              </a:rPr>
              <a:t>se of Contractors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40</a:t>
            </a:fld>
            <a:endParaRPr lang="en-US" dirty="0"/>
          </a:p>
        </p:txBody>
      </p:sp>
    </p:spTree>
    <p:extLst>
      <p:ext uri="{BB962C8B-B14F-4D97-AF65-F5344CB8AC3E}">
        <p14:creationId xmlns:p14="http://schemas.microsoft.com/office/powerpoint/2010/main" val="3462429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The consultation </a:t>
            </a:r>
            <a:r>
              <a:rPr lang="en-US" dirty="0" smtClean="0">
                <a:latin typeface="Arial" panose="020B0604020202020204" pitchFamily="34" charset="0"/>
                <a:cs typeface="Arial" panose="020B0604020202020204" pitchFamily="34" charset="0"/>
              </a:rPr>
              <a:t>shall </a:t>
            </a:r>
            <a:r>
              <a:rPr lang="en-US" dirty="0">
                <a:latin typeface="Arial" panose="020B0604020202020204" pitchFamily="34" charset="0"/>
                <a:cs typeface="Arial" panose="020B0604020202020204" pitchFamily="34" charset="0"/>
              </a:rPr>
              <a:t>occur </a:t>
            </a:r>
            <a:r>
              <a:rPr lang="en-US" b="1" dirty="0">
                <a:latin typeface="Arial" panose="020B0604020202020204" pitchFamily="34" charset="0"/>
                <a:cs typeface="Arial" panose="020B0604020202020204" pitchFamily="34" charset="0"/>
              </a:rPr>
              <a:t>before the </a:t>
            </a:r>
            <a:r>
              <a:rPr lang="en-US" b="1" dirty="0" smtClean="0">
                <a:latin typeface="Arial" panose="020B0604020202020204" pitchFamily="34" charset="0"/>
                <a:cs typeface="Arial" panose="020B0604020202020204" pitchFamily="34" charset="0"/>
              </a:rPr>
              <a:t>school district</a:t>
            </a:r>
            <a:r>
              <a:rPr lang="en-US"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makes </a:t>
            </a:r>
            <a:r>
              <a:rPr lang="en-US" b="1" dirty="0" smtClean="0">
                <a:latin typeface="Arial" panose="020B0604020202020204" pitchFamily="34" charset="0"/>
                <a:cs typeface="Arial" panose="020B0604020202020204" pitchFamily="34" charset="0"/>
              </a:rPr>
              <a:t>any decision </a:t>
            </a:r>
            <a:r>
              <a:rPr lang="en-US" b="1" dirty="0">
                <a:latin typeface="Arial" panose="020B0604020202020204" pitchFamily="34" charset="0"/>
                <a:cs typeface="Arial" panose="020B0604020202020204" pitchFamily="34" charset="0"/>
              </a:rPr>
              <a:t>that affects the opportunities </a:t>
            </a:r>
            <a:r>
              <a:rPr lang="en-US" dirty="0">
                <a:latin typeface="Arial" panose="020B0604020202020204" pitchFamily="34" charset="0"/>
                <a:cs typeface="Arial" panose="020B0604020202020204" pitchFamily="34" charset="0"/>
              </a:rPr>
              <a:t>of eligible private </a:t>
            </a:r>
            <a:r>
              <a:rPr lang="en-US" dirty="0" smtClean="0">
                <a:latin typeface="Arial" panose="020B0604020202020204" pitchFamily="34" charset="0"/>
                <a:cs typeface="Arial" panose="020B0604020202020204" pitchFamily="34" charset="0"/>
              </a:rPr>
              <a:t>school children</a:t>
            </a:r>
            <a:r>
              <a:rPr lang="en-US" dirty="0">
                <a:latin typeface="Arial" panose="020B0604020202020204" pitchFamily="34" charset="0"/>
                <a:cs typeface="Arial" panose="020B0604020202020204" pitchFamily="34" charset="0"/>
              </a:rPr>
              <a:t>, teachers, and other educational personnel to </a:t>
            </a:r>
            <a:r>
              <a:rPr lang="en-US" dirty="0" smtClean="0">
                <a:latin typeface="Arial" panose="020B0604020202020204" pitchFamily="34" charset="0"/>
                <a:cs typeface="Arial" panose="020B0604020202020204" pitchFamily="34" charset="0"/>
              </a:rPr>
              <a:t>participate in programs </a:t>
            </a:r>
            <a:r>
              <a:rPr lang="en-US" dirty="0">
                <a:latin typeface="Arial" panose="020B0604020202020204" pitchFamily="34" charset="0"/>
                <a:cs typeface="Arial" panose="020B0604020202020204" pitchFamily="34" charset="0"/>
              </a:rPr>
              <a:t>and shall continue </a:t>
            </a:r>
            <a:r>
              <a:rPr lang="en-US" dirty="0" smtClean="0">
                <a:latin typeface="Arial" panose="020B0604020202020204" pitchFamily="34" charset="0"/>
                <a:cs typeface="Arial" panose="020B0604020202020204" pitchFamily="34" charset="0"/>
              </a:rPr>
              <a:t>throughout the </a:t>
            </a:r>
            <a:r>
              <a:rPr lang="en-US" dirty="0">
                <a:latin typeface="Arial" panose="020B0604020202020204" pitchFamily="34" charset="0"/>
                <a:cs typeface="Arial" panose="020B0604020202020204" pitchFamily="34" charset="0"/>
              </a:rPr>
              <a:t>implementation and assessment of activities </a:t>
            </a:r>
            <a:r>
              <a:rPr lang="en-US" dirty="0" smtClean="0">
                <a:latin typeface="Arial" panose="020B0604020202020204" pitchFamily="34" charset="0"/>
                <a:cs typeface="Arial" panose="020B0604020202020204" pitchFamily="34" charset="0"/>
              </a:rPr>
              <a:t>under this section.</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Consultation </a:t>
            </a:r>
            <a:r>
              <a:rPr lang="en-US" u="sng" dirty="0" smtClean="0">
                <a:latin typeface="Georgia" panose="02040502050405020303" pitchFamily="18" charset="0"/>
              </a:rPr>
              <a:t>Before</a:t>
            </a:r>
            <a:r>
              <a:rPr lang="en-US" dirty="0" smtClean="0">
                <a:latin typeface="Georgia" panose="02040502050405020303" pitchFamily="18" charset="0"/>
              </a:rPr>
              <a:t> the School </a:t>
            </a:r>
            <a:r>
              <a:rPr lang="en-US" dirty="0">
                <a:latin typeface="Georgia" panose="02040502050405020303" pitchFamily="18" charset="0"/>
              </a:rPr>
              <a:t>D</a:t>
            </a:r>
            <a:r>
              <a:rPr lang="en-US" dirty="0" smtClean="0">
                <a:latin typeface="Georgia" panose="02040502050405020303" pitchFamily="18" charset="0"/>
              </a:rPr>
              <a:t>istrict Makes Decisions</a:t>
            </a:r>
            <a:endParaRPr lang="en-US" b="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41</a:t>
            </a:fld>
            <a:endParaRPr lang="en-US" dirty="0"/>
          </a:p>
        </p:txBody>
      </p:sp>
    </p:spTree>
    <p:extLst>
      <p:ext uri="{BB962C8B-B14F-4D97-AF65-F5344CB8AC3E}">
        <p14:creationId xmlns:p14="http://schemas.microsoft.com/office/powerpoint/2010/main" val="588981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The consultation </a:t>
            </a:r>
            <a:r>
              <a:rPr lang="en-US" dirty="0" smtClean="0">
                <a:latin typeface="Arial" panose="020B0604020202020204" pitchFamily="34" charset="0"/>
                <a:cs typeface="Arial" panose="020B0604020202020204" pitchFamily="34" charset="0"/>
              </a:rPr>
              <a:t>shall </a:t>
            </a:r>
            <a:r>
              <a:rPr lang="en-US" dirty="0">
                <a:latin typeface="Arial" panose="020B0604020202020204" pitchFamily="34" charset="0"/>
                <a:cs typeface="Arial" panose="020B0604020202020204" pitchFamily="34" charset="0"/>
              </a:rPr>
              <a:t>include a </a:t>
            </a:r>
            <a:r>
              <a:rPr lang="en-US" b="1" dirty="0">
                <a:latin typeface="Arial" panose="020B0604020202020204" pitchFamily="34" charset="0"/>
                <a:cs typeface="Arial" panose="020B0604020202020204" pitchFamily="34" charset="0"/>
              </a:rPr>
              <a:t>discussion of service </a:t>
            </a:r>
            <a:r>
              <a:rPr lang="en-US" b="1" dirty="0" smtClean="0">
                <a:latin typeface="Arial" panose="020B0604020202020204" pitchFamily="34" charset="0"/>
                <a:cs typeface="Arial" panose="020B0604020202020204" pitchFamily="34" charset="0"/>
              </a:rPr>
              <a:t>delivery mechanisms </a:t>
            </a:r>
            <a:r>
              <a:rPr lang="en-US" b="1" dirty="0">
                <a:latin typeface="Arial" panose="020B0604020202020204" pitchFamily="34" charset="0"/>
                <a:cs typeface="Arial" panose="020B0604020202020204" pitchFamily="34" charset="0"/>
              </a:rPr>
              <a:t>that the </a:t>
            </a:r>
            <a:r>
              <a:rPr lang="en-US" b="1" dirty="0" smtClean="0">
                <a:latin typeface="Arial" panose="020B0604020202020204" pitchFamily="34" charset="0"/>
                <a:cs typeface="Arial" panose="020B0604020202020204" pitchFamily="34" charset="0"/>
              </a:rPr>
              <a:t>school district </a:t>
            </a:r>
            <a:r>
              <a:rPr lang="en-US" b="1" dirty="0">
                <a:latin typeface="Arial" panose="020B0604020202020204" pitchFamily="34" charset="0"/>
                <a:cs typeface="Arial" panose="020B0604020202020204" pitchFamily="34" charset="0"/>
              </a:rPr>
              <a:t>could use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provide </a:t>
            </a:r>
            <a:r>
              <a:rPr lang="en-US" dirty="0">
                <a:latin typeface="Arial" panose="020B0604020202020204" pitchFamily="34" charset="0"/>
                <a:cs typeface="Arial" panose="020B0604020202020204" pitchFamily="34" charset="0"/>
              </a:rPr>
              <a:t>equitable services to eligible private school children</a:t>
            </a:r>
            <a:r>
              <a:rPr lang="en-US" dirty="0" smtClean="0">
                <a:latin typeface="Arial" panose="020B0604020202020204" pitchFamily="34" charset="0"/>
                <a:cs typeface="Arial" panose="020B0604020202020204" pitchFamily="34" charset="0"/>
              </a:rPr>
              <a:t>, teachers</a:t>
            </a:r>
            <a:r>
              <a:rPr lang="en-US" dirty="0">
                <a:latin typeface="Arial" panose="020B0604020202020204" pitchFamily="34" charset="0"/>
                <a:cs typeface="Arial" panose="020B0604020202020204" pitchFamily="34" charset="0"/>
              </a:rPr>
              <a:t>, administrators, and other staff.</a:t>
            </a:r>
          </a:p>
        </p:txBody>
      </p:sp>
      <p:sp>
        <p:nvSpPr>
          <p:cNvPr id="3" name="Title 2"/>
          <p:cNvSpPr>
            <a:spLocks noGrp="1"/>
          </p:cNvSpPr>
          <p:nvPr>
            <p:ph type="title"/>
          </p:nvPr>
        </p:nvSpPr>
        <p:spPr>
          <a:xfrm>
            <a:off x="304800" y="228600"/>
            <a:ext cx="8686800" cy="914400"/>
          </a:xfrm>
        </p:spPr>
        <p:txBody>
          <a:bodyPr>
            <a:normAutofit fontScale="90000"/>
          </a:bodyPr>
          <a:lstStyle/>
          <a:p>
            <a:r>
              <a:rPr lang="en-US" dirty="0" smtClean="0">
                <a:latin typeface="Georgia" panose="02040502050405020303" pitchFamily="18" charset="0"/>
              </a:rPr>
              <a:t>Discussion of Service Delivery Mechanisms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42</a:t>
            </a:fld>
            <a:endParaRPr lang="en-US" dirty="0"/>
          </a:p>
        </p:txBody>
      </p:sp>
    </p:spTree>
    <p:extLst>
      <p:ext uri="{BB962C8B-B14F-4D97-AF65-F5344CB8AC3E}">
        <p14:creationId xmlns:p14="http://schemas.microsoft.com/office/powerpoint/2010/main" val="2404089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Each </a:t>
            </a:r>
            <a:r>
              <a:rPr lang="en-US" dirty="0" smtClean="0">
                <a:latin typeface="Arial" panose="020B0604020202020204" pitchFamily="34" charset="0"/>
                <a:cs typeface="Arial" panose="020B0604020202020204" pitchFamily="34" charset="0"/>
              </a:rPr>
              <a:t>school district shall </a:t>
            </a:r>
            <a:r>
              <a:rPr lang="en-US" dirty="0">
                <a:latin typeface="Arial" panose="020B0604020202020204" pitchFamily="34" charset="0"/>
                <a:cs typeface="Arial" panose="020B0604020202020204" pitchFamily="34" charset="0"/>
              </a:rPr>
              <a:t>maintain in </a:t>
            </a:r>
            <a:r>
              <a:rPr lang="en-US" dirty="0" smtClean="0">
                <a:latin typeface="Arial" panose="020B0604020202020204" pitchFamily="34" charset="0"/>
                <a:cs typeface="Arial" panose="020B0604020202020204" pitchFamily="34" charset="0"/>
              </a:rPr>
              <a:t>its </a:t>
            </a:r>
            <a:r>
              <a:rPr lang="en-US" dirty="0">
                <a:latin typeface="Arial" panose="020B0604020202020204" pitchFamily="34" charset="0"/>
                <a:cs typeface="Arial" panose="020B0604020202020204" pitchFamily="34" charset="0"/>
              </a:rPr>
              <a:t>records, and provide to the </a:t>
            </a:r>
            <a:r>
              <a:rPr lang="en-US" dirty="0" smtClean="0">
                <a:latin typeface="Arial" panose="020B0604020202020204" pitchFamily="34" charset="0"/>
                <a:cs typeface="Arial" panose="020B0604020202020204" pitchFamily="34" charset="0"/>
              </a:rPr>
              <a:t>department in their consolidated funding application (CFA), </a:t>
            </a: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written affirmation signed </a:t>
            </a:r>
            <a:r>
              <a:rPr lang="en-US" b="1" dirty="0" smtClean="0">
                <a:latin typeface="Arial" panose="020B0604020202020204" pitchFamily="34" charset="0"/>
                <a:cs typeface="Arial" panose="020B0604020202020204" pitchFamily="34" charset="0"/>
              </a:rPr>
              <a:t>by officials </a:t>
            </a:r>
            <a:r>
              <a:rPr lang="en-US" b="1" dirty="0">
                <a:latin typeface="Arial" panose="020B0604020202020204" pitchFamily="34" charset="0"/>
                <a:cs typeface="Arial" panose="020B0604020202020204" pitchFamily="34" charset="0"/>
              </a:rPr>
              <a:t>of each participating private school</a:t>
            </a:r>
            <a:r>
              <a:rPr lang="en-US" dirty="0">
                <a:latin typeface="Arial" panose="020B0604020202020204" pitchFamily="34" charset="0"/>
                <a:cs typeface="Arial" panose="020B0604020202020204" pitchFamily="34" charset="0"/>
              </a:rPr>
              <a:t> that the </a:t>
            </a:r>
            <a:r>
              <a:rPr lang="en-US" dirty="0" smtClean="0">
                <a:latin typeface="Arial" panose="020B0604020202020204" pitchFamily="34" charset="0"/>
                <a:cs typeface="Arial" panose="020B0604020202020204" pitchFamily="34" charset="0"/>
              </a:rPr>
              <a:t>meaningful consultation </a:t>
            </a:r>
            <a:r>
              <a:rPr lang="en-US" dirty="0">
                <a:latin typeface="Arial" panose="020B0604020202020204" pitchFamily="34" charset="0"/>
                <a:cs typeface="Arial" panose="020B0604020202020204" pitchFamily="34" charset="0"/>
              </a:rPr>
              <a:t>required by this section has occurred</a:t>
            </a:r>
            <a:r>
              <a:rPr lang="en-US" dirty="0" smtClean="0">
                <a:latin typeface="Arial" panose="020B0604020202020204" pitchFamily="34" charset="0"/>
                <a:cs typeface="Arial" panose="020B0604020202020204" pitchFamily="34" charset="0"/>
              </a:rPr>
              <a:t>.</a:t>
            </a:r>
          </a:p>
          <a:p>
            <a:pPr>
              <a:lnSpc>
                <a:spcPct val="150000"/>
              </a:lnSpc>
            </a:pPr>
            <a:endParaRPr lang="en-US" dirty="0" smtClean="0"/>
          </a:p>
        </p:txBody>
      </p:sp>
      <p:sp>
        <p:nvSpPr>
          <p:cNvPr id="3" name="Title 2"/>
          <p:cNvSpPr>
            <a:spLocks noGrp="1"/>
          </p:cNvSpPr>
          <p:nvPr>
            <p:ph type="title"/>
          </p:nvPr>
        </p:nvSpPr>
        <p:spPr/>
        <p:txBody>
          <a:bodyPr/>
          <a:lstStyle/>
          <a:p>
            <a:r>
              <a:rPr lang="en-US" dirty="0">
                <a:latin typeface="Georgia" panose="02040502050405020303" pitchFamily="18" charset="0"/>
              </a:rPr>
              <a:t>Written Affirmation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43</a:t>
            </a:fld>
            <a:endParaRPr lang="en-US" dirty="0"/>
          </a:p>
        </p:txBody>
      </p:sp>
    </p:spTree>
    <p:extLst>
      <p:ext uri="{BB962C8B-B14F-4D97-AF65-F5344CB8AC3E}">
        <p14:creationId xmlns:p14="http://schemas.microsoft.com/office/powerpoint/2010/main" val="35860563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525963"/>
          </a:xfrm>
        </p:spPr>
        <p:txBody>
          <a:bodyPr/>
          <a:lstStyle/>
          <a:p>
            <a:pPr>
              <a:lnSpc>
                <a:spcPct val="150000"/>
              </a:lnSpc>
            </a:pPr>
            <a:r>
              <a:rPr lang="en-US" dirty="0" smtClean="0">
                <a:latin typeface="Arial" panose="020B0604020202020204" pitchFamily="34" charset="0"/>
                <a:cs typeface="Arial" panose="020B0604020202020204" pitchFamily="34" charset="0"/>
              </a:rPr>
              <a:t>The written </a:t>
            </a:r>
            <a:r>
              <a:rPr lang="en-US" dirty="0">
                <a:latin typeface="Arial" panose="020B0604020202020204" pitchFamily="34" charset="0"/>
                <a:cs typeface="Arial" panose="020B0604020202020204" pitchFamily="34" charset="0"/>
              </a:rPr>
              <a:t>affirmation shall </a:t>
            </a:r>
            <a:r>
              <a:rPr lang="en-US" b="1" dirty="0">
                <a:latin typeface="Arial" panose="020B0604020202020204" pitchFamily="34" charset="0"/>
                <a:cs typeface="Arial" panose="020B0604020202020204" pitchFamily="34" charset="0"/>
              </a:rPr>
              <a:t>provide the option</a:t>
            </a:r>
            <a:r>
              <a:rPr lang="en-US" dirty="0">
                <a:latin typeface="Arial" panose="020B0604020202020204" pitchFamily="34" charset="0"/>
                <a:cs typeface="Arial" panose="020B0604020202020204" pitchFamily="34" charset="0"/>
              </a:rPr>
              <a:t> for private </a:t>
            </a:r>
            <a:r>
              <a:rPr lang="en-US" dirty="0" smtClean="0">
                <a:latin typeface="Arial" panose="020B0604020202020204" pitchFamily="34" charset="0"/>
                <a:cs typeface="Arial" panose="020B0604020202020204" pitchFamily="34" charset="0"/>
              </a:rPr>
              <a:t>school officials </a:t>
            </a:r>
            <a:r>
              <a:rPr lang="en-US" dirty="0">
                <a:latin typeface="Arial" panose="020B0604020202020204" pitchFamily="34" charset="0"/>
                <a:cs typeface="Arial" panose="020B0604020202020204" pitchFamily="34" charset="0"/>
              </a:rPr>
              <a:t>to indicate such officials’ </a:t>
            </a:r>
            <a:r>
              <a:rPr lang="en-US" b="1" dirty="0">
                <a:latin typeface="Arial" panose="020B0604020202020204" pitchFamily="34" charset="0"/>
                <a:cs typeface="Arial" panose="020B0604020202020204" pitchFamily="34" charset="0"/>
              </a:rPr>
              <a:t>belief that timely and </a:t>
            </a:r>
            <a:r>
              <a:rPr lang="en-US" b="1" dirty="0" smtClean="0">
                <a:latin typeface="Arial" panose="020B0604020202020204" pitchFamily="34" charset="0"/>
                <a:cs typeface="Arial" panose="020B0604020202020204" pitchFamily="34" charset="0"/>
              </a:rPr>
              <a:t>meaningful consultation </a:t>
            </a:r>
            <a:r>
              <a:rPr lang="en-US" b="1" dirty="0">
                <a:latin typeface="Arial" panose="020B0604020202020204" pitchFamily="34" charset="0"/>
                <a:cs typeface="Arial" panose="020B0604020202020204" pitchFamily="34" charset="0"/>
              </a:rPr>
              <a:t>has </a:t>
            </a:r>
            <a:r>
              <a:rPr lang="en-US" b="1" u="sng" dirty="0">
                <a:latin typeface="Arial" panose="020B0604020202020204" pitchFamily="34" charset="0"/>
                <a:cs typeface="Arial" panose="020B0604020202020204" pitchFamily="34" charset="0"/>
              </a:rPr>
              <a:t>not</a:t>
            </a:r>
            <a:r>
              <a:rPr lang="en-US" b="1" dirty="0">
                <a:latin typeface="Arial" panose="020B0604020202020204" pitchFamily="34" charset="0"/>
                <a:cs typeface="Arial" panose="020B0604020202020204" pitchFamily="34" charset="0"/>
              </a:rPr>
              <a:t> occurred</a:t>
            </a:r>
            <a:r>
              <a:rPr lang="en-US" dirty="0">
                <a:latin typeface="Arial" panose="020B0604020202020204" pitchFamily="34" charset="0"/>
                <a:cs typeface="Arial" panose="020B0604020202020204" pitchFamily="34" charset="0"/>
              </a:rPr>
              <a:t> or that </a:t>
            </a:r>
            <a:r>
              <a:rPr lang="en-US" b="1" dirty="0">
                <a:latin typeface="Arial" panose="020B0604020202020204" pitchFamily="34" charset="0"/>
                <a:cs typeface="Arial" panose="020B0604020202020204" pitchFamily="34" charset="0"/>
              </a:rPr>
              <a:t>the program </a:t>
            </a:r>
            <a:r>
              <a:rPr lang="en-US" b="1" dirty="0" smtClean="0">
                <a:latin typeface="Arial" panose="020B0604020202020204" pitchFamily="34" charset="0"/>
                <a:cs typeface="Arial" panose="020B0604020202020204" pitchFamily="34" charset="0"/>
              </a:rPr>
              <a:t>design is </a:t>
            </a:r>
            <a:r>
              <a:rPr lang="en-US" b="1" u="sng" dirty="0">
                <a:latin typeface="Arial" panose="020B0604020202020204" pitchFamily="34" charset="0"/>
                <a:cs typeface="Arial" panose="020B0604020202020204" pitchFamily="34" charset="0"/>
              </a:rPr>
              <a:t>not</a:t>
            </a:r>
            <a:r>
              <a:rPr lang="en-US" b="1" dirty="0">
                <a:latin typeface="Arial" panose="020B0604020202020204" pitchFamily="34" charset="0"/>
                <a:cs typeface="Arial" panose="020B0604020202020204" pitchFamily="34" charset="0"/>
              </a:rPr>
              <a:t> equitable</a:t>
            </a:r>
            <a:r>
              <a:rPr lang="en-US" dirty="0">
                <a:latin typeface="Arial" panose="020B0604020202020204" pitchFamily="34" charset="0"/>
                <a:cs typeface="Arial" panose="020B0604020202020204" pitchFamily="34" charset="0"/>
              </a:rPr>
              <a:t> with respect to eligible private school children</a:t>
            </a:r>
            <a:r>
              <a:rPr lang="en-US" dirty="0" smtClean="0">
                <a:latin typeface="Arial" panose="020B0604020202020204" pitchFamily="34" charset="0"/>
                <a:cs typeface="Arial" panose="020B0604020202020204" pitchFamily="34" charset="0"/>
              </a:rPr>
              <a:t>.</a:t>
            </a:r>
          </a:p>
          <a:p>
            <a:pPr>
              <a:lnSpc>
                <a:spcPct val="150000"/>
              </a:lnSpc>
            </a:pPr>
            <a:r>
              <a:rPr lang="en-US" dirty="0" smtClean="0">
                <a:latin typeface="Arial" panose="020B0604020202020204" pitchFamily="34" charset="0"/>
                <a:cs typeface="Arial" panose="020B0604020202020204" pitchFamily="34" charset="0"/>
              </a:rPr>
              <a:t>A sample affirmation is available in the related documents section of the CFA.</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Written Affirmation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44</a:t>
            </a:fld>
            <a:endParaRPr lang="en-US" dirty="0"/>
          </a:p>
        </p:txBody>
      </p:sp>
    </p:spTree>
    <p:extLst>
      <p:ext uri="{BB962C8B-B14F-4D97-AF65-F5344CB8AC3E}">
        <p14:creationId xmlns:p14="http://schemas.microsoft.com/office/powerpoint/2010/main" val="363586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smtClean="0">
                <a:latin typeface="Arial" panose="020B0604020202020204" pitchFamily="34" charset="0"/>
                <a:cs typeface="Arial" panose="020B0604020202020204" pitchFamily="34" charset="0"/>
              </a:rPr>
              <a:t>If private school officials </a:t>
            </a:r>
            <a:r>
              <a:rPr lang="en-US" dirty="0">
                <a:latin typeface="Arial" panose="020B0604020202020204" pitchFamily="34" charset="0"/>
                <a:cs typeface="Arial" panose="020B0604020202020204" pitchFamily="34" charset="0"/>
              </a:rPr>
              <a:t>do not provide such affirmation within </a:t>
            </a:r>
            <a:r>
              <a:rPr lang="en-US" dirty="0" smtClean="0">
                <a:latin typeface="Arial" panose="020B0604020202020204" pitchFamily="34" charset="0"/>
                <a:cs typeface="Arial" panose="020B0604020202020204" pitchFamily="34" charset="0"/>
              </a:rPr>
              <a:t>a reasonable </a:t>
            </a:r>
            <a:r>
              <a:rPr lang="en-US" dirty="0">
                <a:latin typeface="Arial" panose="020B0604020202020204" pitchFamily="34" charset="0"/>
                <a:cs typeface="Arial" panose="020B0604020202020204" pitchFamily="34" charset="0"/>
              </a:rPr>
              <a:t>period of time, the </a:t>
            </a:r>
            <a:r>
              <a:rPr lang="en-US" dirty="0" smtClean="0">
                <a:latin typeface="Arial" panose="020B0604020202020204" pitchFamily="34" charset="0"/>
                <a:cs typeface="Arial" panose="020B0604020202020204" pitchFamily="34" charset="0"/>
              </a:rPr>
              <a:t>school district shall forward </a:t>
            </a:r>
            <a:r>
              <a:rPr lang="en-US" dirty="0">
                <a:latin typeface="Arial" panose="020B0604020202020204" pitchFamily="34" charset="0"/>
                <a:cs typeface="Arial" panose="020B0604020202020204" pitchFamily="34" charset="0"/>
              </a:rPr>
              <a:t>to the </a:t>
            </a:r>
            <a:r>
              <a:rPr lang="en-US" dirty="0" smtClean="0">
                <a:latin typeface="Arial" panose="020B0604020202020204" pitchFamily="34" charset="0"/>
                <a:cs typeface="Arial" panose="020B0604020202020204" pitchFamily="34" charset="0"/>
              </a:rPr>
              <a:t>department the </a:t>
            </a:r>
            <a:r>
              <a:rPr lang="en-US" dirty="0">
                <a:latin typeface="Arial" panose="020B0604020202020204" pitchFamily="34" charset="0"/>
                <a:cs typeface="Arial" panose="020B0604020202020204" pitchFamily="34" charset="0"/>
              </a:rPr>
              <a:t>documentation that such consultation has, or </a:t>
            </a:r>
            <a:r>
              <a:rPr lang="en-US" dirty="0" smtClean="0">
                <a:latin typeface="Arial" panose="020B0604020202020204" pitchFamily="34" charset="0"/>
                <a:cs typeface="Arial" panose="020B0604020202020204" pitchFamily="34" charset="0"/>
              </a:rPr>
              <a:t>attempts at </a:t>
            </a:r>
            <a:r>
              <a:rPr lang="en-US" dirty="0">
                <a:latin typeface="Arial" panose="020B0604020202020204" pitchFamily="34" charset="0"/>
                <a:cs typeface="Arial" panose="020B0604020202020204" pitchFamily="34" charset="0"/>
              </a:rPr>
              <a:t>such </a:t>
            </a:r>
            <a:r>
              <a:rPr lang="en-US" dirty="0" smtClean="0">
                <a:latin typeface="Arial" panose="020B0604020202020204" pitchFamily="34" charset="0"/>
                <a:cs typeface="Arial" panose="020B0604020202020204" pitchFamily="34" charset="0"/>
              </a:rPr>
              <a:t>consultation have </a:t>
            </a:r>
            <a:r>
              <a:rPr lang="en-US" dirty="0">
                <a:latin typeface="Arial" panose="020B0604020202020204" pitchFamily="34" charset="0"/>
                <a:cs typeface="Arial" panose="020B0604020202020204" pitchFamily="34" charset="0"/>
              </a:rPr>
              <a:t>taken </a:t>
            </a:r>
            <a:r>
              <a:rPr lang="en-US" dirty="0" smtClean="0">
                <a:latin typeface="Arial" panose="020B0604020202020204" pitchFamily="34" charset="0"/>
                <a:cs typeface="Arial" panose="020B0604020202020204" pitchFamily="34" charset="0"/>
              </a:rPr>
              <a:t>place.</a:t>
            </a:r>
          </a:p>
          <a:p>
            <a:pPr>
              <a:lnSpc>
                <a:spcPct val="150000"/>
              </a:lnSpc>
            </a:pPr>
            <a:endParaRPr lang="en-US" dirty="0" smtClean="0"/>
          </a:p>
        </p:txBody>
      </p:sp>
      <p:sp>
        <p:nvSpPr>
          <p:cNvPr id="3" name="Title 2"/>
          <p:cNvSpPr>
            <a:spLocks noGrp="1"/>
          </p:cNvSpPr>
          <p:nvPr>
            <p:ph type="title"/>
          </p:nvPr>
        </p:nvSpPr>
        <p:spPr/>
        <p:txBody>
          <a:bodyPr/>
          <a:lstStyle/>
          <a:p>
            <a:r>
              <a:rPr lang="en-US" dirty="0" smtClean="0">
                <a:latin typeface="Georgia" panose="02040502050405020303" pitchFamily="18" charset="0"/>
              </a:rPr>
              <a:t>Written Affirmation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45</a:t>
            </a:fld>
            <a:endParaRPr lang="en-US" dirty="0"/>
          </a:p>
        </p:txBody>
      </p:sp>
    </p:spTree>
    <p:extLst>
      <p:ext uri="{BB962C8B-B14F-4D97-AF65-F5344CB8AC3E}">
        <p14:creationId xmlns:p14="http://schemas.microsoft.com/office/powerpoint/2010/main" val="2866745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Changes to </a:t>
            </a:r>
            <a:br>
              <a:rPr lang="en-US" dirty="0" smtClean="0">
                <a:latin typeface="Georgia" panose="02040502050405020303" pitchFamily="18" charset="0"/>
              </a:rPr>
            </a:br>
            <a:r>
              <a:rPr lang="en-US" dirty="0" smtClean="0">
                <a:latin typeface="Georgia" panose="02040502050405020303" pitchFamily="18" charset="0"/>
              </a:rPr>
              <a:t>Equitable Share Calculation</a:t>
            </a:r>
            <a:endParaRPr lang="en-US" dirty="0">
              <a:latin typeface="Georgia" panose="02040502050405020303" pitchFamily="18" charset="0"/>
            </a:endParaRPr>
          </a:p>
        </p:txBody>
      </p:sp>
    </p:spTree>
    <p:extLst>
      <p:ext uri="{BB962C8B-B14F-4D97-AF65-F5344CB8AC3E}">
        <p14:creationId xmlns:p14="http://schemas.microsoft.com/office/powerpoint/2010/main" val="2860321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a:latin typeface="Arial" panose="020B0604020202020204" pitchFamily="34" charset="0"/>
                <a:cs typeface="Arial" panose="020B0604020202020204" pitchFamily="34" charset="0"/>
              </a:rPr>
              <a:t>ESSA includes significant changes in the calculation of equitable share. </a:t>
            </a: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 § 1117(a)(4)(A)(ii) requires that the </a:t>
            </a:r>
            <a:r>
              <a:rPr lang="en-US" b="1" dirty="0">
                <a:latin typeface="Arial" panose="020B0604020202020204" pitchFamily="34" charset="0"/>
                <a:cs typeface="Arial" panose="020B0604020202020204" pitchFamily="34" charset="0"/>
              </a:rPr>
              <a:t>proportionate share of funds for equitable services be determined based </a:t>
            </a:r>
            <a:r>
              <a:rPr lang="en-US" b="1" dirty="0" smtClean="0">
                <a:latin typeface="Arial" panose="020B0604020202020204" pitchFamily="34" charset="0"/>
                <a:cs typeface="Arial" panose="020B0604020202020204" pitchFamily="34" charset="0"/>
              </a:rPr>
              <a:t>on</a:t>
            </a:r>
            <a:r>
              <a:rPr lang="en-US" dirty="0" smtClean="0">
                <a:latin typeface="Arial" panose="020B0604020202020204" pitchFamily="34" charset="0"/>
                <a:cs typeface="Arial" panose="020B0604020202020204" pitchFamily="34" charset="0"/>
              </a:rPr>
              <a:t>:</a:t>
            </a:r>
          </a:p>
          <a:p>
            <a:pPr lvl="1">
              <a:lnSpc>
                <a:spcPct val="150000"/>
              </a:lnSpc>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total amount of Title I funds received by a </a:t>
            </a:r>
            <a:r>
              <a:rPr lang="en-US" dirty="0" smtClean="0">
                <a:latin typeface="Arial" panose="020B0604020202020204" pitchFamily="34" charset="0"/>
                <a:cs typeface="Arial" panose="020B0604020202020204" pitchFamily="34" charset="0"/>
              </a:rPr>
              <a:t>district prior </a:t>
            </a:r>
            <a:r>
              <a:rPr lang="en-US" dirty="0">
                <a:latin typeface="Arial" panose="020B0604020202020204" pitchFamily="34" charset="0"/>
                <a:cs typeface="Arial" panose="020B0604020202020204" pitchFamily="34" charset="0"/>
              </a:rPr>
              <a:t>to any allowable expenditure or transfers by the district. </a:t>
            </a:r>
            <a:endParaRPr lang="en-US"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Changes in Equitable Share Calculation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47</a:t>
            </a:fld>
            <a:endParaRPr lang="en-US" dirty="0"/>
          </a:p>
        </p:txBody>
      </p:sp>
    </p:spTree>
    <p:extLst>
      <p:ext uri="{BB962C8B-B14F-4D97-AF65-F5344CB8AC3E}">
        <p14:creationId xmlns:p14="http://schemas.microsoft.com/office/powerpoint/2010/main" val="1566191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all programs, §§ 1117(a)(4)(B) and 8501(a)(4)(B) require that </a:t>
            </a:r>
            <a:r>
              <a:rPr lang="en-US" b="1" dirty="0">
                <a:latin typeface="Arial" panose="020B0604020202020204" pitchFamily="34" charset="0"/>
                <a:cs typeface="Arial" panose="020B0604020202020204" pitchFamily="34" charset="0"/>
              </a:rPr>
              <a:t>funds allocated to </a:t>
            </a:r>
            <a:r>
              <a:rPr lang="en-US" b="1" dirty="0" smtClean="0">
                <a:latin typeface="Arial" panose="020B0604020202020204" pitchFamily="34" charset="0"/>
                <a:cs typeface="Arial" panose="020B0604020202020204" pitchFamily="34" charset="0"/>
              </a:rPr>
              <a:t>districts</a:t>
            </a:r>
            <a:r>
              <a:rPr lang="en-US" dirty="0" smtClean="0">
                <a:latin typeface="Arial" panose="020B0604020202020204" pitchFamily="34" charset="0"/>
                <a:cs typeface="Arial" panose="020B0604020202020204" pitchFamily="34" charset="0"/>
              </a:rPr>
              <a:t> for </a:t>
            </a:r>
            <a:r>
              <a:rPr lang="en-US" dirty="0">
                <a:latin typeface="Arial" panose="020B0604020202020204" pitchFamily="34" charset="0"/>
                <a:cs typeface="Arial" panose="020B0604020202020204" pitchFamily="34" charset="0"/>
              </a:rPr>
              <a:t>educational services and other benefits to eligible non-public school children </a:t>
            </a:r>
            <a:r>
              <a:rPr lang="en-US" b="1" dirty="0">
                <a:latin typeface="Arial" panose="020B0604020202020204" pitchFamily="34" charset="0"/>
                <a:cs typeface="Arial" panose="020B0604020202020204" pitchFamily="34" charset="0"/>
              </a:rPr>
              <a:t>be obligated in the fiscal year for which the funds are received by the district</a:t>
            </a:r>
            <a:r>
              <a:rPr lang="en-US" dirty="0" smtClean="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Changes in Equitable Share Calculation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48</a:t>
            </a:fld>
            <a:endParaRPr lang="en-US" dirty="0"/>
          </a:p>
        </p:txBody>
      </p:sp>
    </p:spTree>
    <p:extLst>
      <p:ext uri="{BB962C8B-B14F-4D97-AF65-F5344CB8AC3E}">
        <p14:creationId xmlns:p14="http://schemas.microsoft.com/office/powerpoint/2010/main" val="3399963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latin typeface="Arial" panose="020B0604020202020204" pitchFamily="34" charset="0"/>
                <a:cs typeface="Arial" panose="020B0604020202020204" pitchFamily="34" charset="0"/>
              </a:rPr>
              <a:t>Additionally</a:t>
            </a:r>
            <a:r>
              <a:rPr lang="en-US" dirty="0">
                <a:latin typeface="Arial" panose="020B0604020202020204" pitchFamily="34" charset="0"/>
                <a:cs typeface="Arial" panose="020B0604020202020204" pitchFamily="34" charset="0"/>
              </a:rPr>
              <a:t>, §§ 1117(a)(4)(C) and 8501(a)(4)(C), require </a:t>
            </a:r>
            <a:r>
              <a:rPr lang="en-US" b="1" u="sng" dirty="0">
                <a:latin typeface="Arial" panose="020B0604020202020204" pitchFamily="34" charset="0"/>
                <a:cs typeface="Arial" panose="020B0604020202020204" pitchFamily="34" charset="0"/>
              </a:rPr>
              <a:t>states to provide timely notice</a:t>
            </a:r>
            <a:r>
              <a:rPr lang="en-US" dirty="0">
                <a:latin typeface="Arial" panose="020B0604020202020204" pitchFamily="34" charset="0"/>
                <a:cs typeface="Arial" panose="020B0604020202020204" pitchFamily="34" charset="0"/>
              </a:rPr>
              <a:t> to appropriate non-public school officials in the state </a:t>
            </a:r>
            <a:r>
              <a:rPr lang="en-US" b="1" dirty="0">
                <a:latin typeface="Arial" panose="020B0604020202020204" pitchFamily="34" charset="0"/>
                <a:cs typeface="Arial" panose="020B0604020202020204" pitchFamily="34" charset="0"/>
              </a:rPr>
              <a:t>of the allocation of funds for equitable services that districts have determined are available for eligible non-public school children</a:t>
            </a:r>
            <a:r>
              <a:rPr lang="en-US"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Changes in Equitable Share Calculation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49</a:t>
            </a:fld>
            <a:endParaRPr lang="en-US" dirty="0"/>
          </a:p>
        </p:txBody>
      </p:sp>
    </p:spTree>
    <p:extLst>
      <p:ext uri="{BB962C8B-B14F-4D97-AF65-F5344CB8AC3E}">
        <p14:creationId xmlns:p14="http://schemas.microsoft.com/office/powerpoint/2010/main" val="421384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ESSA State Plan Overview</a:t>
            </a:r>
            <a:endParaRPr lang="en-US" dirty="0">
              <a:latin typeface="Georgia" panose="02040502050405020303" pitchFamily="18" charset="0"/>
            </a:endParaRPr>
          </a:p>
        </p:txBody>
      </p:sp>
    </p:spTree>
    <p:extLst>
      <p:ext uri="{BB962C8B-B14F-4D97-AF65-F5344CB8AC3E}">
        <p14:creationId xmlns:p14="http://schemas.microsoft.com/office/powerpoint/2010/main" val="651971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smtClean="0">
                <a:latin typeface="Arial" panose="020B0604020202020204" pitchFamily="34" charset="0"/>
                <a:cs typeface="Arial" panose="020B0604020202020204" pitchFamily="34" charset="0"/>
              </a:rPr>
              <a:t>CPM </a:t>
            </a:r>
            <a:r>
              <a:rPr lang="en-US" dirty="0">
                <a:latin typeface="Arial" panose="020B0604020202020204" pitchFamily="34" charset="0"/>
                <a:cs typeface="Arial" panose="020B0604020202020204" pitchFamily="34" charset="0"/>
              </a:rPr>
              <a:t>regional consultants </a:t>
            </a:r>
            <a:r>
              <a:rPr lang="en-US" dirty="0" smtClean="0">
                <a:latin typeface="Arial" panose="020B0604020202020204" pitchFamily="34" charset="0"/>
                <a:cs typeface="Arial" panose="020B0604020202020204" pitchFamily="34" charset="0"/>
              </a:rPr>
              <a:t>will: </a:t>
            </a:r>
          </a:p>
          <a:p>
            <a:pPr lvl="1">
              <a:lnSpc>
                <a:spcPct val="150000"/>
              </a:lnSpc>
            </a:pPr>
            <a:r>
              <a:rPr lang="en-US" dirty="0" smtClean="0">
                <a:latin typeface="Arial" panose="020B0604020202020204" pitchFamily="34" charset="0"/>
                <a:cs typeface="Arial" panose="020B0604020202020204" pitchFamily="34" charset="0"/>
              </a:rPr>
              <a:t>provide </a:t>
            </a:r>
            <a:r>
              <a:rPr lang="en-US" dirty="0">
                <a:latin typeface="Arial" panose="020B0604020202020204" pitchFamily="34" charset="0"/>
                <a:cs typeface="Arial" panose="020B0604020202020204" pitchFamily="34" charset="0"/>
              </a:rPr>
              <a:t>support and technical assistance during late f</a:t>
            </a: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and during the </a:t>
            </a:r>
            <a:r>
              <a:rPr lang="en-US" dirty="0" smtClean="0">
                <a:latin typeface="Arial" panose="020B0604020202020204" pitchFamily="34" charset="0"/>
                <a:cs typeface="Arial" panose="020B0604020202020204" pitchFamily="34" charset="0"/>
              </a:rPr>
              <a:t>funding application </a:t>
            </a:r>
            <a:r>
              <a:rPr lang="en-US" dirty="0">
                <a:latin typeface="Arial" panose="020B0604020202020204" pitchFamily="34" charset="0"/>
                <a:cs typeface="Arial" panose="020B0604020202020204" pitchFamily="34" charset="0"/>
              </a:rPr>
              <a:t>review </a:t>
            </a:r>
            <a:r>
              <a:rPr lang="en-US" dirty="0" smtClean="0">
                <a:latin typeface="Arial" panose="020B0604020202020204" pitchFamily="34" charset="0"/>
                <a:cs typeface="Arial" panose="020B0604020202020204" pitchFamily="34" charset="0"/>
              </a:rPr>
              <a:t>process, and </a:t>
            </a:r>
          </a:p>
          <a:p>
            <a:pPr lvl="1">
              <a:lnSpc>
                <a:spcPct val="150000"/>
              </a:lnSpc>
            </a:pPr>
            <a:r>
              <a:rPr lang="en-US" dirty="0" smtClean="0">
                <a:latin typeface="Arial" panose="020B0604020202020204" pitchFamily="34" charset="0"/>
                <a:cs typeface="Arial" panose="020B0604020202020204" pitchFamily="34" charset="0"/>
              </a:rPr>
              <a:t>ensure </a:t>
            </a:r>
            <a:r>
              <a:rPr lang="en-US" dirty="0">
                <a:latin typeface="Arial" panose="020B0604020202020204" pitchFamily="34" charset="0"/>
                <a:cs typeface="Arial" panose="020B0604020202020204" pitchFamily="34" charset="0"/>
              </a:rPr>
              <a:t>that the proportionate share is calculated correctly. </a:t>
            </a: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The equitable share calculation </a:t>
            </a:r>
            <a:r>
              <a:rPr lang="en-US" dirty="0">
                <a:latin typeface="Arial" panose="020B0604020202020204" pitchFamily="34" charset="0"/>
                <a:cs typeface="Arial" panose="020B0604020202020204" pitchFamily="34" charset="0"/>
              </a:rPr>
              <a:t>will also be checked during monitoring </a:t>
            </a:r>
            <a:r>
              <a:rPr lang="en-US" dirty="0" smtClean="0">
                <a:latin typeface="Arial" panose="020B0604020202020204" pitchFamily="34" charset="0"/>
                <a:cs typeface="Arial" panose="020B0604020202020204" pitchFamily="34" charset="0"/>
              </a:rPr>
              <a:t>visits—including </a:t>
            </a:r>
            <a:r>
              <a:rPr lang="en-US" dirty="0">
                <a:latin typeface="Arial" panose="020B0604020202020204" pitchFamily="34" charset="0"/>
                <a:cs typeface="Arial" panose="020B0604020202020204" pitchFamily="34" charset="0"/>
              </a:rPr>
              <a:t>on-site visits to at least one non-public </a:t>
            </a:r>
            <a:r>
              <a:rPr lang="en-US" dirty="0" smtClean="0">
                <a:latin typeface="Arial" panose="020B0604020202020204" pitchFamily="34" charset="0"/>
                <a:cs typeface="Arial" panose="020B0604020202020204" pitchFamily="34" charset="0"/>
              </a:rPr>
              <a:t>school in an school district being monitored.</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Support &amp; Technical Assistance</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50</a:t>
            </a:fld>
            <a:endParaRPr lang="en-US" dirty="0"/>
          </a:p>
        </p:txBody>
      </p:sp>
    </p:spTree>
    <p:extLst>
      <p:ext uri="{BB962C8B-B14F-4D97-AF65-F5344CB8AC3E}">
        <p14:creationId xmlns:p14="http://schemas.microsoft.com/office/powerpoint/2010/main" val="663275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Timeline</a:t>
            </a:r>
            <a:endParaRPr lang="en-US" dirty="0">
              <a:latin typeface="Georgia" panose="02040502050405020303" pitchFamily="18" charset="0"/>
            </a:endParaRPr>
          </a:p>
        </p:txBody>
      </p:sp>
    </p:spTree>
    <p:extLst>
      <p:ext uri="{BB962C8B-B14F-4D97-AF65-F5344CB8AC3E}">
        <p14:creationId xmlns:p14="http://schemas.microsoft.com/office/powerpoint/2010/main" val="22284691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smtClean="0">
                <a:latin typeface="Arial" panose="020B0604020202020204" pitchFamily="34" charset="0"/>
                <a:cs typeface="Arial" panose="020B0604020202020204" pitchFamily="34" charset="0"/>
              </a:rPr>
              <a:t>The 2017-18 </a:t>
            </a:r>
            <a:r>
              <a:rPr lang="en-US" dirty="0">
                <a:latin typeface="Arial" panose="020B0604020202020204" pitchFamily="34" charset="0"/>
                <a:cs typeface="Arial" panose="020B0604020202020204" pitchFamily="34" charset="0"/>
              </a:rPr>
              <a:t>Intent to Participate </a:t>
            </a:r>
            <a:r>
              <a:rPr lang="en-US" dirty="0" smtClean="0">
                <a:latin typeface="Arial" panose="020B0604020202020204" pitchFamily="34" charset="0"/>
                <a:cs typeface="Arial" panose="020B0604020202020204" pitchFamily="34" charset="0"/>
              </a:rPr>
              <a:t>Form was </a:t>
            </a:r>
            <a:r>
              <a:rPr lang="en-US" dirty="0">
                <a:latin typeface="Arial" panose="020B0604020202020204" pitchFamily="34" charset="0"/>
                <a:cs typeface="Arial" panose="020B0604020202020204" pitchFamily="34" charset="0"/>
              </a:rPr>
              <a:t>available for </a:t>
            </a:r>
            <a:r>
              <a:rPr lang="en-US" dirty="0" smtClean="0">
                <a:latin typeface="Arial" panose="020B0604020202020204" pitchFamily="34" charset="0"/>
                <a:cs typeface="Arial" panose="020B0604020202020204" pitchFamily="34" charset="0"/>
              </a:rPr>
              <a:t>the school district to download </a:t>
            </a:r>
            <a:r>
              <a:rPr lang="en-US" dirty="0">
                <a:latin typeface="Arial" panose="020B0604020202020204" pitchFamily="34" charset="0"/>
                <a:cs typeface="Arial" panose="020B0604020202020204" pitchFamily="34" charset="0"/>
              </a:rPr>
              <a:t>from TDOE Resources on </a:t>
            </a:r>
            <a:r>
              <a:rPr lang="en-US" dirty="0" smtClean="0">
                <a:latin typeface="Arial" panose="020B0604020202020204" pitchFamily="34" charset="0"/>
                <a:cs typeface="Arial" panose="020B0604020202020204" pitchFamily="34" charset="0"/>
              </a:rPr>
              <a:t>ePlan.</a:t>
            </a:r>
          </a:p>
          <a:p>
            <a:pPr lvl="1">
              <a:lnSpc>
                <a:spcPct val="150000"/>
              </a:lnSpc>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form </a:t>
            </a:r>
            <a:r>
              <a:rPr lang="en-US" dirty="0" smtClean="0">
                <a:latin typeface="Arial" panose="020B0604020202020204" pitchFamily="34" charset="0"/>
                <a:cs typeface="Arial" panose="020B0604020202020204" pitchFamily="34" charset="0"/>
              </a:rPr>
              <a:t>was </a:t>
            </a:r>
            <a:r>
              <a:rPr lang="en-US" dirty="0">
                <a:latin typeface="Arial" panose="020B0604020202020204" pitchFamily="34" charset="0"/>
                <a:cs typeface="Arial" panose="020B0604020202020204" pitchFamily="34" charset="0"/>
              </a:rPr>
              <a:t>sent by the </a:t>
            </a:r>
            <a:r>
              <a:rPr lang="en-US" dirty="0" smtClean="0">
                <a:latin typeface="Arial" panose="020B0604020202020204" pitchFamily="34" charset="0"/>
                <a:cs typeface="Arial" panose="020B0604020202020204" pitchFamily="34" charset="0"/>
              </a:rPr>
              <a:t>school district </a:t>
            </a:r>
            <a:r>
              <a:rPr lang="en-US" dirty="0">
                <a:latin typeface="Arial" panose="020B0604020202020204" pitchFamily="34" charset="0"/>
                <a:cs typeface="Arial" panose="020B0604020202020204" pitchFamily="34" charset="0"/>
              </a:rPr>
              <a:t>to all non-public schools physically located within the </a:t>
            </a:r>
            <a:r>
              <a:rPr lang="en-US" dirty="0" smtClean="0">
                <a:latin typeface="Arial" panose="020B0604020202020204" pitchFamily="34" charset="0"/>
                <a:cs typeface="Arial" panose="020B0604020202020204" pitchFamily="34" charset="0"/>
              </a:rPr>
              <a:t>school district </a:t>
            </a:r>
            <a:r>
              <a:rPr lang="en-US" dirty="0">
                <a:latin typeface="Arial" panose="020B0604020202020204" pitchFamily="34" charset="0"/>
                <a:cs typeface="Arial" panose="020B0604020202020204" pitchFamily="34" charset="0"/>
              </a:rPr>
              <a:t>attendance area</a:t>
            </a:r>
            <a:r>
              <a:rPr lang="en-US" dirty="0" smtClean="0">
                <a:latin typeface="Arial" panose="020B0604020202020204" pitchFamily="34" charset="0"/>
                <a:cs typeface="Arial" panose="020B0604020202020204" pitchFamily="34" charset="0"/>
              </a:rPr>
              <a:t>.</a:t>
            </a:r>
          </a:p>
          <a:p>
            <a:pPr lvl="1">
              <a:lnSpc>
                <a:spcPct val="150000"/>
              </a:lnSpc>
            </a:pPr>
            <a:r>
              <a:rPr lang="en-US" dirty="0" smtClean="0">
                <a:latin typeface="Arial" panose="020B0604020202020204" pitchFamily="34" charset="0"/>
                <a:cs typeface="Arial" panose="020B0604020202020204" pitchFamily="34" charset="0"/>
              </a:rPr>
              <a:t>Completed and returned by January 29, 2017—even if private schools do not wish to participate.</a:t>
            </a:r>
          </a:p>
        </p:txBody>
      </p:sp>
      <p:sp>
        <p:nvSpPr>
          <p:cNvPr id="3" name="Title 2"/>
          <p:cNvSpPr>
            <a:spLocks noGrp="1"/>
          </p:cNvSpPr>
          <p:nvPr>
            <p:ph type="title"/>
          </p:nvPr>
        </p:nvSpPr>
        <p:spPr/>
        <p:txBody>
          <a:bodyPr/>
          <a:lstStyle/>
          <a:p>
            <a:r>
              <a:rPr lang="en-US" dirty="0" smtClean="0">
                <a:latin typeface="Georgia" panose="02040502050405020303" pitchFamily="18" charset="0"/>
              </a:rPr>
              <a:t>Timeline</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52</a:t>
            </a:fld>
            <a:endParaRPr lang="en-US" dirty="0"/>
          </a:p>
        </p:txBody>
      </p:sp>
    </p:spTree>
    <p:extLst>
      <p:ext uri="{BB962C8B-B14F-4D97-AF65-F5344CB8AC3E}">
        <p14:creationId xmlns:p14="http://schemas.microsoft.com/office/powerpoint/2010/main" val="34438976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a:latin typeface="Arial" panose="020B0604020202020204" pitchFamily="34" charset="0"/>
                <a:cs typeface="Arial" panose="020B0604020202020204" pitchFamily="34" charset="0"/>
              </a:rPr>
              <a:t>Each </a:t>
            </a:r>
            <a:r>
              <a:rPr lang="en-US" dirty="0" smtClean="0">
                <a:latin typeface="Arial" panose="020B0604020202020204" pitchFamily="34" charset="0"/>
                <a:cs typeface="Arial" panose="020B0604020202020204" pitchFamily="34" charset="0"/>
              </a:rPr>
              <a:t>school district used the </a:t>
            </a:r>
            <a:r>
              <a:rPr lang="en-US" dirty="0">
                <a:latin typeface="Arial" panose="020B0604020202020204" pitchFamily="34" charset="0"/>
                <a:cs typeface="Arial" panose="020B0604020202020204" pitchFamily="34" charset="0"/>
              </a:rPr>
              <a:t>Intent to Participate Form to complete the Private School Participation </a:t>
            </a:r>
            <a:r>
              <a:rPr lang="en-US" dirty="0" smtClean="0">
                <a:latin typeface="Arial" panose="020B0604020202020204" pitchFamily="34" charset="0"/>
                <a:cs typeface="Arial" panose="020B0604020202020204" pitchFamily="34" charset="0"/>
              </a:rPr>
              <a:t>Form.</a:t>
            </a:r>
          </a:p>
          <a:p>
            <a:pPr>
              <a:lnSpc>
                <a:spcPct val="150000"/>
              </a:lnSpc>
            </a:pPr>
            <a:r>
              <a:rPr lang="en-US" dirty="0" smtClean="0">
                <a:latin typeface="Arial" panose="020B0604020202020204" pitchFamily="34" charset="0"/>
                <a:cs typeface="Arial" panose="020B0604020202020204" pitchFamily="34" charset="0"/>
              </a:rPr>
              <a:t>The Private School Participation Form was submitted </a:t>
            </a:r>
            <a:r>
              <a:rPr lang="en-US" dirty="0">
                <a:latin typeface="Arial" panose="020B0604020202020204" pitchFamily="34" charset="0"/>
                <a:cs typeface="Arial" panose="020B0604020202020204" pitchFamily="34" charset="0"/>
              </a:rPr>
              <a:t>to the </a:t>
            </a:r>
            <a:r>
              <a:rPr lang="en-US" dirty="0" smtClean="0">
                <a:latin typeface="Arial" panose="020B0604020202020204" pitchFamily="34" charset="0"/>
                <a:cs typeface="Arial" panose="020B0604020202020204" pitchFamily="34" charset="0"/>
              </a:rPr>
              <a:t>department via </a:t>
            </a:r>
            <a:r>
              <a:rPr lang="en-US" dirty="0" err="1" smtClean="0">
                <a:latin typeface="Arial" panose="020B0604020202020204" pitchFamily="34" charset="0"/>
                <a:cs typeface="Arial" panose="020B0604020202020204" pitchFamily="34" charset="0"/>
              </a:rPr>
              <a:t>ePlan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Feb. </a:t>
            </a:r>
            <a:r>
              <a:rPr lang="en-US" dirty="0" smtClean="0">
                <a:latin typeface="Arial" panose="020B0604020202020204" pitchFamily="34" charset="0"/>
                <a:cs typeface="Arial" panose="020B0604020202020204" pitchFamily="34" charset="0"/>
              </a:rPr>
              <a:t>2017.</a:t>
            </a:r>
          </a:p>
          <a:p>
            <a:pPr>
              <a:lnSpc>
                <a:spcPct val="150000"/>
              </a:lnSpc>
            </a:pPr>
            <a:r>
              <a:rPr lang="en-US" dirty="0" smtClean="0">
                <a:latin typeface="Arial" panose="020B0604020202020204" pitchFamily="34" charset="0"/>
                <a:cs typeface="Arial" panose="020B0604020202020204" pitchFamily="34" charset="0"/>
              </a:rPr>
              <a:t>Each school district should now be facilitating consultations with participating private schools.</a:t>
            </a:r>
          </a:p>
          <a:p>
            <a:pPr>
              <a:lnSpc>
                <a:spcPct val="150000"/>
              </a:lnSpc>
            </a:pPr>
            <a:r>
              <a:rPr lang="en-US" dirty="0" smtClean="0">
                <a:latin typeface="Arial" panose="020B0604020202020204" pitchFamily="34" charset="0"/>
                <a:cs typeface="Arial" panose="020B0604020202020204" pitchFamily="34" charset="0"/>
              </a:rPr>
              <a:t>Private schools should sign off on the affirmation of consultation after the consultation.</a:t>
            </a:r>
          </a:p>
        </p:txBody>
      </p:sp>
      <p:sp>
        <p:nvSpPr>
          <p:cNvPr id="3" name="Title 2"/>
          <p:cNvSpPr>
            <a:spLocks noGrp="1"/>
          </p:cNvSpPr>
          <p:nvPr>
            <p:ph type="title"/>
          </p:nvPr>
        </p:nvSpPr>
        <p:spPr/>
        <p:txBody>
          <a:bodyPr/>
          <a:lstStyle/>
          <a:p>
            <a:r>
              <a:rPr lang="en-US" dirty="0" smtClean="0">
                <a:latin typeface="Georgia" panose="02040502050405020303" pitchFamily="18" charset="0"/>
              </a:rPr>
              <a:t>Timeline</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53</a:t>
            </a:fld>
            <a:endParaRPr lang="en-US" dirty="0"/>
          </a:p>
        </p:txBody>
      </p:sp>
    </p:spTree>
    <p:extLst>
      <p:ext uri="{BB962C8B-B14F-4D97-AF65-F5344CB8AC3E}">
        <p14:creationId xmlns:p14="http://schemas.microsoft.com/office/powerpoint/2010/main" val="1891301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pPr>
              <a:lnSpc>
                <a:spcPct val="150000"/>
              </a:lnSpc>
            </a:pPr>
            <a:r>
              <a:rPr lang="en-US" dirty="0">
                <a:latin typeface="Arial" panose="020B0604020202020204" pitchFamily="34" charset="0"/>
                <a:cs typeface="Arial" panose="020B0604020202020204" pitchFamily="34" charset="0"/>
              </a:rPr>
              <a:t>Each </a:t>
            </a:r>
            <a:r>
              <a:rPr lang="en-US" dirty="0" smtClean="0">
                <a:latin typeface="Arial" panose="020B0604020202020204" pitchFamily="34" charset="0"/>
                <a:cs typeface="Arial" panose="020B0604020202020204" pitchFamily="34" charset="0"/>
              </a:rPr>
              <a:t>school district should upload their affirmations of consultation in the related documents section of their CFA.</a:t>
            </a:r>
          </a:p>
          <a:p>
            <a:pPr>
              <a:lnSpc>
                <a:spcPct val="150000"/>
              </a:lnSpc>
            </a:pPr>
            <a:r>
              <a:rPr lang="en-US" dirty="0" smtClean="0">
                <a:latin typeface="Arial" panose="020B0604020202020204" pitchFamily="34" charset="0"/>
                <a:cs typeface="Arial" panose="020B0604020202020204" pitchFamily="34" charset="0"/>
              </a:rPr>
              <a:t>The consultation agreement between the school district and the private school shall be uploaded to the LEA Document </a:t>
            </a: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ibrary by August 1.</a:t>
            </a:r>
          </a:p>
        </p:txBody>
      </p:sp>
      <p:sp>
        <p:nvSpPr>
          <p:cNvPr id="3" name="Title 2"/>
          <p:cNvSpPr>
            <a:spLocks noGrp="1"/>
          </p:cNvSpPr>
          <p:nvPr>
            <p:ph type="title"/>
          </p:nvPr>
        </p:nvSpPr>
        <p:spPr/>
        <p:txBody>
          <a:bodyPr/>
          <a:lstStyle/>
          <a:p>
            <a:r>
              <a:rPr lang="en-US" dirty="0" smtClean="0">
                <a:latin typeface="Georgia" panose="02040502050405020303" pitchFamily="18" charset="0"/>
              </a:rPr>
              <a:t>Timeline</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54</a:t>
            </a:fld>
            <a:endParaRPr lang="en-US" dirty="0"/>
          </a:p>
        </p:txBody>
      </p:sp>
    </p:spTree>
    <p:extLst>
      <p:ext uri="{BB962C8B-B14F-4D97-AF65-F5344CB8AC3E}">
        <p14:creationId xmlns:p14="http://schemas.microsoft.com/office/powerpoint/2010/main" val="2546560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Consolidated Funding Application</a:t>
            </a:r>
            <a:endParaRPr lang="en-US" dirty="0">
              <a:latin typeface="Georgia" panose="02040502050405020303" pitchFamily="18" charset="0"/>
            </a:endParaRPr>
          </a:p>
        </p:txBody>
      </p:sp>
    </p:spTree>
    <p:extLst>
      <p:ext uri="{BB962C8B-B14F-4D97-AF65-F5344CB8AC3E}">
        <p14:creationId xmlns:p14="http://schemas.microsoft.com/office/powerpoint/2010/main" val="296518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4525963"/>
          </a:xfrm>
        </p:spPr>
        <p:txBody>
          <a:bodyPr/>
          <a:lstStyle/>
          <a:p>
            <a:r>
              <a:rPr lang="en-US" b="1" dirty="0" smtClean="0">
                <a:latin typeface="Arial" panose="020B0604020202020204" pitchFamily="34" charset="0"/>
                <a:cs typeface="Arial" panose="020B0604020202020204" pitchFamily="34" charset="0"/>
              </a:rPr>
              <a:t>New page </a:t>
            </a:r>
            <a:r>
              <a:rPr lang="en-US" dirty="0" smtClean="0">
                <a:latin typeface="Arial" panose="020B0604020202020204" pitchFamily="34" charset="0"/>
                <a:cs typeface="Arial" panose="020B0604020202020204" pitchFamily="34" charset="0"/>
              </a:rPr>
              <a:t>to be </a:t>
            </a:r>
            <a:r>
              <a:rPr lang="en-US" b="1" dirty="0" smtClean="0">
                <a:latin typeface="Arial" panose="020B0604020202020204" pitchFamily="34" charset="0"/>
                <a:cs typeface="Arial" panose="020B0604020202020204" pitchFamily="34" charset="0"/>
              </a:rPr>
              <a:t>completed</a:t>
            </a:r>
          </a:p>
          <a:p>
            <a:r>
              <a:rPr lang="en-US" b="1" dirty="0" smtClean="0">
                <a:latin typeface="Arial" panose="020B0604020202020204" pitchFamily="34" charset="0"/>
                <a:cs typeface="Arial" panose="020B0604020202020204" pitchFamily="34" charset="0"/>
              </a:rPr>
              <a:t>Share is calculated before</a:t>
            </a:r>
            <a:r>
              <a:rPr lang="en-US" dirty="0" smtClean="0">
                <a:latin typeface="Arial" panose="020B0604020202020204" pitchFamily="34" charset="0"/>
                <a:cs typeface="Arial" panose="020B0604020202020204" pitchFamily="34" charset="0"/>
              </a:rPr>
              <a:t> any transfers or deductions </a:t>
            </a:r>
          </a:p>
          <a:p>
            <a:r>
              <a:rPr lang="en-US" b="1" dirty="0" smtClean="0">
                <a:latin typeface="Arial" panose="020B0604020202020204" pitchFamily="34" charset="0"/>
                <a:cs typeface="Arial" panose="020B0604020202020204" pitchFamily="34" charset="0"/>
              </a:rPr>
              <a:t>Based</a:t>
            </a:r>
            <a:r>
              <a:rPr lang="en-US" dirty="0" smtClean="0">
                <a:latin typeface="Arial" panose="020B0604020202020204" pitchFamily="34" charset="0"/>
                <a:cs typeface="Arial" panose="020B0604020202020204" pitchFamily="34" charset="0"/>
              </a:rPr>
              <a:t> on </a:t>
            </a:r>
            <a:r>
              <a:rPr lang="en-US" b="1" dirty="0" smtClean="0">
                <a:latin typeface="Arial" panose="020B0604020202020204" pitchFamily="34" charset="0"/>
                <a:cs typeface="Arial" panose="020B0604020202020204" pitchFamily="34" charset="0"/>
              </a:rPr>
              <a:t>percentage of participating, low income, non-public students</a:t>
            </a:r>
          </a:p>
          <a:p>
            <a:r>
              <a:rPr lang="en-US" b="1" dirty="0" smtClean="0">
                <a:latin typeface="Arial" panose="020B0604020202020204" pitchFamily="34" charset="0"/>
                <a:cs typeface="Arial" panose="020B0604020202020204" pitchFamily="34" charset="0"/>
              </a:rPr>
              <a:t>Family engagement </a:t>
            </a:r>
            <a:r>
              <a:rPr lang="en-US" dirty="0" smtClean="0">
                <a:latin typeface="Arial" panose="020B0604020202020204" pitchFamily="34" charset="0"/>
                <a:cs typeface="Arial" panose="020B0604020202020204" pitchFamily="34" charset="0"/>
              </a:rPr>
              <a:t>amount calculated for non-public school students if one percent is required</a:t>
            </a:r>
          </a:p>
          <a:p>
            <a:r>
              <a:rPr lang="en-US" b="1" dirty="0" smtClean="0">
                <a:latin typeface="Arial" panose="020B0604020202020204" pitchFamily="34" charset="0"/>
                <a:cs typeface="Arial" panose="020B0604020202020204" pitchFamily="34" charset="0"/>
              </a:rPr>
              <a:t>Signed affirmation of consultation</a:t>
            </a:r>
            <a:r>
              <a:rPr lang="en-US" dirty="0" smtClean="0">
                <a:latin typeface="Arial" panose="020B0604020202020204" pitchFamily="34" charset="0"/>
                <a:cs typeface="Arial" panose="020B0604020202020204" pitchFamily="34" charset="0"/>
              </a:rPr>
              <a:t> in Related Documents</a:t>
            </a:r>
          </a:p>
          <a:p>
            <a:r>
              <a:rPr lang="en-US" b="1" dirty="0" smtClean="0">
                <a:latin typeface="Arial" panose="020B0604020202020204" pitchFamily="34" charset="0"/>
                <a:cs typeface="Arial" panose="020B0604020202020204" pitchFamily="34" charset="0"/>
              </a:rPr>
              <a:t>No carryover of funds </a:t>
            </a:r>
            <a:r>
              <a:rPr lang="en-US" dirty="0" smtClean="0">
                <a:latin typeface="Arial" panose="020B0604020202020204" pitchFamily="34" charset="0"/>
                <a:cs typeface="Arial" panose="020B0604020202020204" pitchFamily="34" charset="0"/>
              </a:rPr>
              <a:t>into the next fiscal year</a:t>
            </a:r>
          </a:p>
          <a:p>
            <a:pPr lvl="1"/>
            <a:r>
              <a:rPr lang="en-US" dirty="0" smtClean="0">
                <a:latin typeface="Arial" panose="020B0604020202020204" pitchFamily="34" charset="0"/>
                <a:cs typeface="Arial" panose="020B0604020202020204" pitchFamily="34" charset="0"/>
              </a:rPr>
              <a:t>Some exceptions are permissible, but funds must be carried over for non-public services in the next year.</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Title I-A Equitable Services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56</a:t>
            </a:fld>
            <a:endParaRPr lang="en-US" dirty="0"/>
          </a:p>
        </p:txBody>
      </p:sp>
    </p:spTree>
    <p:extLst>
      <p:ext uri="{BB962C8B-B14F-4D97-AF65-F5344CB8AC3E}">
        <p14:creationId xmlns:p14="http://schemas.microsoft.com/office/powerpoint/2010/main" val="94587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10600" cy="4297363"/>
          </a:xfrm>
        </p:spPr>
        <p:txBody>
          <a:bodyPr/>
          <a:lstStyle/>
          <a:p>
            <a:pPr marL="0" indent="0">
              <a:buNone/>
            </a:pP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Title I non-public equitable share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ased on the </a:t>
            </a:r>
            <a:r>
              <a:rPr lang="en-US" b="1" dirty="0" smtClean="0">
                <a:latin typeface="Arial" panose="020B0604020202020204" pitchFamily="34" charset="0"/>
                <a:cs typeface="Arial" panose="020B0604020202020204" pitchFamily="34" charset="0"/>
              </a:rPr>
              <a:t>percentage of non-public low income students </a:t>
            </a:r>
            <a:r>
              <a:rPr lang="en-US" dirty="0" smtClean="0">
                <a:latin typeface="Arial" panose="020B0604020202020204" pitchFamily="34" charset="0"/>
                <a:cs typeface="Arial" panose="020B0604020202020204" pitchFamily="34" charset="0"/>
              </a:rPr>
              <a:t>residing in Title I participating schools.</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b="1" u="sng" dirty="0" smtClean="0">
                <a:latin typeface="Arial" panose="020B0604020202020204" pitchFamily="34" charset="0"/>
                <a:cs typeface="Arial" panose="020B0604020202020204" pitchFamily="34" charset="0"/>
              </a:rPr>
              <a:t>Example: </a:t>
            </a:r>
            <a:endParaRPr lang="en-US" b="1" u="sng"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Total Public Low Income:	                       1,350</a:t>
            </a:r>
          </a:p>
          <a:p>
            <a:pPr marL="0" indent="0">
              <a:buNone/>
            </a:pPr>
            <a:r>
              <a:rPr lang="en-US" dirty="0" smtClean="0">
                <a:latin typeface="Arial" panose="020B0604020202020204" pitchFamily="34" charset="0"/>
                <a:cs typeface="Arial" panose="020B0604020202020204" pitchFamily="34" charset="0"/>
              </a:rPr>
              <a:t>Total Non-public Low Income:		    150</a:t>
            </a:r>
          </a:p>
          <a:p>
            <a:pPr marL="0" indent="0">
              <a:buNone/>
            </a:pPr>
            <a:r>
              <a:rPr lang="en-US" dirty="0" smtClean="0">
                <a:latin typeface="Arial" panose="020B0604020202020204" pitchFamily="34" charset="0"/>
                <a:cs typeface="Arial" panose="020B0604020202020204" pitchFamily="34" charset="0"/>
              </a:rPr>
              <a:t>Total Low Income:				 1,500</a:t>
            </a:r>
          </a:p>
          <a:p>
            <a:pPr marL="0" indent="0">
              <a:buNone/>
            </a:pPr>
            <a:r>
              <a:rPr lang="en-US" dirty="0" smtClean="0">
                <a:latin typeface="Arial" panose="020B0604020202020204" pitchFamily="34" charset="0"/>
                <a:cs typeface="Arial" panose="020B0604020202020204" pitchFamily="34" charset="0"/>
              </a:rPr>
              <a:t>Percentage of Non-public Low Income:	  10% (150/1,500)</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Title I-A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57</a:t>
            </a:fld>
            <a:endParaRPr lang="en-US" dirty="0"/>
          </a:p>
        </p:txBody>
      </p:sp>
    </p:spTree>
    <p:extLst>
      <p:ext uri="{BB962C8B-B14F-4D97-AF65-F5344CB8AC3E}">
        <p14:creationId xmlns:p14="http://schemas.microsoft.com/office/powerpoint/2010/main" val="1769878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The Title I equitable non-public share is calculated </a:t>
            </a:r>
            <a:r>
              <a:rPr lang="en-US" dirty="0">
                <a:latin typeface="Arial" panose="020B0604020202020204" pitchFamily="34" charset="0"/>
                <a:cs typeface="Arial" panose="020B0604020202020204" pitchFamily="34" charset="0"/>
              </a:rPr>
              <a:t>before any funds are transferred or set </a:t>
            </a:r>
            <a:r>
              <a:rPr lang="en-US" dirty="0" smtClean="0">
                <a:latin typeface="Arial" panose="020B0604020202020204" pitchFamily="34" charset="0"/>
                <a:cs typeface="Arial" panose="020B0604020202020204" pitchFamily="34" charset="0"/>
              </a:rPr>
              <a:t>aside.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r>
              <a:rPr lang="en-US" b="1" u="sng" dirty="0" smtClean="0">
                <a:latin typeface="Arial" panose="020B0604020202020204" pitchFamily="34" charset="0"/>
                <a:cs typeface="Arial" panose="020B0604020202020204" pitchFamily="34" charset="0"/>
              </a:rPr>
              <a:t>Example: </a:t>
            </a:r>
          </a:p>
          <a:p>
            <a:pPr marL="0" indent="0">
              <a:buNone/>
            </a:pPr>
            <a:r>
              <a:rPr lang="en-US" dirty="0" smtClean="0">
                <a:latin typeface="Arial" panose="020B0604020202020204" pitchFamily="34" charset="0"/>
                <a:cs typeface="Arial" panose="020B0604020202020204" pitchFamily="34" charset="0"/>
              </a:rPr>
              <a:t>Total Title I Allocation:			$1,000,000</a:t>
            </a:r>
          </a:p>
          <a:p>
            <a:pPr marL="0" indent="0">
              <a:buNone/>
            </a:pPr>
            <a:r>
              <a:rPr lang="en-US" dirty="0" smtClean="0">
                <a:latin typeface="Arial" panose="020B0604020202020204" pitchFamily="34" charset="0"/>
                <a:cs typeface="Arial" panose="020B0604020202020204" pitchFamily="34" charset="0"/>
              </a:rPr>
              <a:t>Percentage of Non-public Low Income:		 10%</a:t>
            </a:r>
          </a:p>
          <a:p>
            <a:pPr marL="0" indent="0">
              <a:buNone/>
            </a:pPr>
            <a:r>
              <a:rPr lang="en-US" dirty="0" smtClean="0">
                <a:latin typeface="Arial" panose="020B0604020202020204" pitchFamily="34" charset="0"/>
                <a:cs typeface="Arial" panose="020B0604020202020204" pitchFamily="34" charset="0"/>
              </a:rPr>
              <a:t>Total Title I Equitable Share:		   $100,000</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($1,000,000 *10%)</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Title I-A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58</a:t>
            </a:fld>
            <a:endParaRPr lang="en-US" dirty="0"/>
          </a:p>
        </p:txBody>
      </p:sp>
    </p:spTree>
    <p:extLst>
      <p:ext uri="{BB962C8B-B14F-4D97-AF65-F5344CB8AC3E}">
        <p14:creationId xmlns:p14="http://schemas.microsoft.com/office/powerpoint/2010/main" val="4065943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Family engagement funds for non-public schools must be funded from the equitable share calculated.</a:t>
            </a:r>
          </a:p>
          <a:p>
            <a:r>
              <a:rPr lang="en-US" dirty="0" smtClean="0">
                <a:latin typeface="Arial" panose="020B0604020202020204" pitchFamily="34" charset="0"/>
                <a:cs typeface="Arial" panose="020B0604020202020204" pitchFamily="34" charset="0"/>
              </a:rPr>
              <a:t>If the LEA is required to spend one percent on family engagement, so is the non-public.</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b="1" u="sng" dirty="0" smtClean="0">
                <a:latin typeface="Arial" panose="020B0604020202020204" pitchFamily="34" charset="0"/>
                <a:cs typeface="Arial" panose="020B0604020202020204" pitchFamily="34" charset="0"/>
              </a:rPr>
              <a:t>Example: </a:t>
            </a:r>
            <a:endParaRPr lang="en-US" b="1" u="sng"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Total Title I Allocation:			$1,000,000</a:t>
            </a:r>
          </a:p>
          <a:p>
            <a:pPr marL="0" indent="0">
              <a:buNone/>
            </a:pPr>
            <a:r>
              <a:rPr lang="en-US" dirty="0" smtClean="0">
                <a:latin typeface="Arial" panose="020B0604020202020204" pitchFamily="34" charset="0"/>
                <a:cs typeface="Arial" panose="020B0604020202020204" pitchFamily="34" charset="0"/>
              </a:rPr>
              <a:t>1% Family Engagement:	  	  	     $10,000</a:t>
            </a:r>
          </a:p>
          <a:p>
            <a:pPr marL="0" indent="0">
              <a:buNone/>
            </a:pPr>
            <a:r>
              <a:rPr lang="en-US" dirty="0" smtClean="0">
                <a:latin typeface="Arial" panose="020B0604020202020204" pitchFamily="34" charset="0"/>
                <a:cs typeface="Arial" panose="020B0604020202020204" pitchFamily="34" charset="0"/>
              </a:rPr>
              <a:t>Percentage of Non-public Low Income:		10%</a:t>
            </a:r>
          </a:p>
          <a:p>
            <a:pPr marL="0" indent="0">
              <a:buNone/>
            </a:pPr>
            <a:r>
              <a:rPr lang="en-US" dirty="0" smtClean="0">
                <a:latin typeface="Arial" panose="020B0604020202020204" pitchFamily="34" charset="0"/>
                <a:cs typeface="Arial" panose="020B0604020202020204" pitchFamily="34" charset="0"/>
              </a:rPr>
              <a:t>Non-public Family Engagement:	       	       $1,000</a:t>
            </a:r>
          </a:p>
          <a:p>
            <a:pPr marL="0" indent="0">
              <a:buNone/>
            </a:pPr>
            <a:r>
              <a:rPr lang="en-US" dirty="0" smtClean="0">
                <a:latin typeface="Arial" panose="020B0604020202020204" pitchFamily="34" charset="0"/>
                <a:cs typeface="Arial" panose="020B0604020202020204" pitchFamily="34" charset="0"/>
              </a:rPr>
              <a:t>					          ($10,000 * 10%)</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Title I-A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59</a:t>
            </a:fld>
            <a:endParaRPr lang="en-US" dirty="0"/>
          </a:p>
        </p:txBody>
      </p:sp>
    </p:spTree>
    <p:extLst>
      <p:ext uri="{BB962C8B-B14F-4D97-AF65-F5344CB8AC3E}">
        <p14:creationId xmlns:p14="http://schemas.microsoft.com/office/powerpoint/2010/main" val="335956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ESSA provides:</a:t>
            </a:r>
          </a:p>
          <a:p>
            <a:pPr lvl="1"/>
            <a:r>
              <a:rPr lang="en-US" dirty="0" smtClean="0">
                <a:latin typeface="Arial" panose="020B0604020202020204" pitchFamily="34" charset="0"/>
                <a:cs typeface="Arial" panose="020B0604020202020204" pitchFamily="34" charset="0"/>
              </a:rPr>
              <a:t>more state-level decision-making authority, and</a:t>
            </a:r>
          </a:p>
          <a:p>
            <a:pPr lvl="1"/>
            <a:r>
              <a:rPr lang="en-US" dirty="0" smtClean="0">
                <a:latin typeface="Arial" panose="020B0604020202020204" pitchFamily="34" charset="0"/>
                <a:cs typeface="Arial" panose="020B0604020202020204" pitchFamily="34" charset="0"/>
              </a:rPr>
              <a:t>new flexibilities for programs and spending.</a:t>
            </a:r>
          </a:p>
          <a:p>
            <a:r>
              <a:rPr lang="en-US" dirty="0" smtClean="0">
                <a:latin typeface="Arial" panose="020B0604020202020204" pitchFamily="34" charset="0"/>
                <a:cs typeface="Arial" panose="020B0604020202020204" pitchFamily="34" charset="0"/>
              </a:rPr>
              <a:t>Tennessee is uniquely positioned to take full advantage of the opportunities.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Every Student Succeeds Act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270577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latin typeface="Arial" panose="020B0604020202020204" pitchFamily="34" charset="0"/>
                <a:cs typeface="Arial" panose="020B0604020202020204" pitchFamily="34" charset="0"/>
              </a:rPr>
              <a:t>Administrative costs </a:t>
            </a:r>
            <a:r>
              <a:rPr lang="en-US" dirty="0" smtClean="0">
                <a:latin typeface="Arial" panose="020B0604020202020204" pitchFamily="34" charset="0"/>
                <a:cs typeface="Arial" panose="020B0604020202020204" pitchFamily="34" charset="0"/>
              </a:rPr>
              <a:t>for </a:t>
            </a:r>
            <a:r>
              <a:rPr lang="en-US" b="1" dirty="0" smtClean="0">
                <a:latin typeface="Arial" panose="020B0604020202020204" pitchFamily="34" charset="0"/>
                <a:cs typeface="Arial" panose="020B0604020202020204" pitchFamily="34" charset="0"/>
              </a:rPr>
              <a:t>non-public programs </a:t>
            </a:r>
            <a:r>
              <a:rPr lang="en-US" dirty="0" smtClean="0">
                <a:latin typeface="Arial" panose="020B0604020202020204" pitchFamily="34" charset="0"/>
                <a:cs typeface="Arial" panose="020B0604020202020204" pitchFamily="34" charset="0"/>
              </a:rPr>
              <a:t>come out of </a:t>
            </a:r>
            <a:r>
              <a:rPr lang="en-US" b="1" dirty="0" smtClean="0">
                <a:latin typeface="Arial" panose="020B0604020202020204" pitchFamily="34" charset="0"/>
                <a:cs typeface="Arial" panose="020B0604020202020204" pitchFamily="34" charset="0"/>
              </a:rPr>
              <a:t>equitable share</a:t>
            </a:r>
            <a:r>
              <a:rPr lang="en-US"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amount must be determined during consultation.</a:t>
            </a:r>
          </a:p>
          <a:p>
            <a:r>
              <a:rPr lang="en-US" b="1" dirty="0" smtClean="0">
                <a:latin typeface="Arial" panose="020B0604020202020204" pitchFamily="34" charset="0"/>
                <a:cs typeface="Arial" panose="020B0604020202020204" pitchFamily="34" charset="0"/>
              </a:rPr>
              <a:t>Signed affirmation of consultation </a:t>
            </a:r>
            <a:r>
              <a:rPr lang="en-US" dirty="0" smtClean="0">
                <a:latin typeface="Arial" panose="020B0604020202020204" pitchFamily="34" charset="0"/>
                <a:cs typeface="Arial" panose="020B0604020202020204" pitchFamily="34" charset="0"/>
              </a:rPr>
              <a:t>must be uploaded to Related Documents.</a:t>
            </a:r>
          </a:p>
          <a:p>
            <a:r>
              <a:rPr lang="en-US" b="1" dirty="0" smtClean="0">
                <a:latin typeface="Arial" panose="020B0604020202020204" pitchFamily="34" charset="0"/>
                <a:cs typeface="Arial" panose="020B0604020202020204" pitchFamily="34" charset="0"/>
              </a:rPr>
              <a:t>Narrative questions </a:t>
            </a:r>
            <a:r>
              <a:rPr lang="en-US" dirty="0" smtClean="0">
                <a:latin typeface="Arial" panose="020B0604020202020204" pitchFamily="34" charset="0"/>
                <a:cs typeface="Arial" panose="020B0604020202020204" pitchFamily="34" charset="0"/>
              </a:rPr>
              <a:t>to describe and/or identify:</a:t>
            </a:r>
          </a:p>
          <a:p>
            <a:pPr lvl="1"/>
            <a:r>
              <a:rPr lang="en-US" dirty="0" smtClean="0">
                <a:latin typeface="Arial" panose="020B0604020202020204" pitchFamily="34" charset="0"/>
                <a:cs typeface="Arial" panose="020B0604020202020204" pitchFamily="34" charset="0"/>
              </a:rPr>
              <a:t>Consultation process</a:t>
            </a:r>
          </a:p>
          <a:p>
            <a:pPr lvl="1"/>
            <a:r>
              <a:rPr lang="en-US" dirty="0" smtClean="0">
                <a:latin typeface="Arial" panose="020B0604020202020204" pitchFamily="34" charset="0"/>
                <a:cs typeface="Arial" panose="020B0604020202020204" pitchFamily="34" charset="0"/>
              </a:rPr>
              <a:t>Student eligibility criteria</a:t>
            </a:r>
          </a:p>
          <a:p>
            <a:pPr lvl="1"/>
            <a:r>
              <a:rPr lang="en-US" dirty="0" smtClean="0">
                <a:latin typeface="Arial" panose="020B0604020202020204" pitchFamily="34" charset="0"/>
                <a:cs typeface="Arial" panose="020B0604020202020204" pitchFamily="34" charset="0"/>
              </a:rPr>
              <a:t>Methods for evaluating program effectiveness</a:t>
            </a:r>
          </a:p>
          <a:p>
            <a:pPr lvl="1"/>
            <a:r>
              <a:rPr lang="en-US" dirty="0" smtClean="0">
                <a:latin typeface="Arial" panose="020B0604020202020204" pitchFamily="34" charset="0"/>
                <a:cs typeface="Arial" panose="020B0604020202020204" pitchFamily="34" charset="0"/>
              </a:rPr>
              <a:t>Family engagement activities</a:t>
            </a:r>
          </a:p>
          <a:p>
            <a:pPr marL="0" indent="0">
              <a:buNone/>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Title I-A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60</a:t>
            </a:fld>
            <a:endParaRPr lang="en-US" dirty="0"/>
          </a:p>
        </p:txBody>
      </p:sp>
    </p:spTree>
    <p:extLst>
      <p:ext uri="{BB962C8B-B14F-4D97-AF65-F5344CB8AC3E}">
        <p14:creationId xmlns:p14="http://schemas.microsoft.com/office/powerpoint/2010/main" val="676733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Assurances</a:t>
            </a:r>
          </a:p>
          <a:p>
            <a:pPr lvl="1"/>
            <a:r>
              <a:rPr lang="en-US" b="1" dirty="0" smtClean="0">
                <a:latin typeface="Arial" panose="020B0604020202020204" pitchFamily="34" charset="0"/>
                <a:cs typeface="Arial" panose="020B0604020202020204" pitchFamily="34" charset="0"/>
              </a:rPr>
              <a:t>Engaged</a:t>
            </a:r>
            <a:r>
              <a:rPr lang="en-US" dirty="0" smtClean="0">
                <a:latin typeface="Arial" panose="020B0604020202020204" pitchFamily="34" charset="0"/>
                <a:cs typeface="Arial" panose="020B0604020202020204" pitchFamily="34" charset="0"/>
              </a:rPr>
              <a:t> in </a:t>
            </a:r>
            <a:r>
              <a:rPr lang="en-US" b="1" dirty="0" smtClean="0">
                <a:latin typeface="Arial" panose="020B0604020202020204" pitchFamily="34" charset="0"/>
                <a:cs typeface="Arial" panose="020B0604020202020204" pitchFamily="34" charset="0"/>
              </a:rPr>
              <a:t>timely, meaningful, and ongoing consultation</a:t>
            </a:r>
          </a:p>
          <a:p>
            <a:pPr lvl="1"/>
            <a:r>
              <a:rPr lang="en-US" b="1" dirty="0" smtClean="0">
                <a:latin typeface="Arial" panose="020B0604020202020204" pitchFamily="34" charset="0"/>
                <a:cs typeface="Arial" panose="020B0604020202020204" pitchFamily="34" charset="0"/>
              </a:rPr>
              <a:t>Delivery of services timely</a:t>
            </a:r>
            <a:r>
              <a:rPr lang="en-US" dirty="0" smtClean="0">
                <a:latin typeface="Arial" panose="020B0604020202020204" pitchFamily="34" charset="0"/>
                <a:cs typeface="Arial" panose="020B0604020202020204" pitchFamily="34" charset="0"/>
              </a:rPr>
              <a:t> and in </a:t>
            </a:r>
            <a:r>
              <a:rPr lang="en-US" b="1" dirty="0" smtClean="0">
                <a:latin typeface="Arial" panose="020B0604020202020204" pitchFamily="34" charset="0"/>
                <a:cs typeface="Arial" panose="020B0604020202020204" pitchFamily="34" charset="0"/>
              </a:rPr>
              <a:t>accordance</a:t>
            </a:r>
            <a:r>
              <a:rPr lang="en-US" dirty="0" smtClean="0">
                <a:latin typeface="Arial" panose="020B0604020202020204" pitchFamily="34" charset="0"/>
                <a:cs typeface="Arial" panose="020B0604020202020204" pitchFamily="34" charset="0"/>
              </a:rPr>
              <a:t> with agreements made during consultation</a:t>
            </a:r>
          </a:p>
          <a:p>
            <a:pPr lvl="1"/>
            <a:r>
              <a:rPr lang="en-US" b="1" dirty="0" smtClean="0">
                <a:latin typeface="Arial" panose="020B0604020202020204" pitchFamily="34" charset="0"/>
                <a:cs typeface="Arial" panose="020B0604020202020204" pitchFamily="34" charset="0"/>
              </a:rPr>
              <a:t>Obligate funds for Title I non-public school </a:t>
            </a:r>
            <a:r>
              <a:rPr lang="en-US" dirty="0" smtClean="0">
                <a:latin typeface="Arial" panose="020B0604020202020204" pitchFamily="34" charset="0"/>
                <a:cs typeface="Arial" panose="020B0604020202020204" pitchFamily="34" charset="0"/>
              </a:rPr>
              <a:t>students during the </a:t>
            </a:r>
            <a:r>
              <a:rPr lang="en-US" b="1" dirty="0" smtClean="0">
                <a:latin typeface="Arial" panose="020B0604020202020204" pitchFamily="34" charset="0"/>
                <a:cs typeface="Arial" panose="020B0604020202020204" pitchFamily="34" charset="0"/>
              </a:rPr>
              <a:t>fiscal year </a:t>
            </a:r>
            <a:r>
              <a:rPr lang="en-US" dirty="0" smtClean="0">
                <a:latin typeface="Arial" panose="020B0604020202020204" pitchFamily="34" charset="0"/>
                <a:cs typeface="Arial" panose="020B0604020202020204" pitchFamily="34" charset="0"/>
              </a:rPr>
              <a:t>that it was </a:t>
            </a:r>
            <a:r>
              <a:rPr lang="en-US" b="1" dirty="0" smtClean="0">
                <a:latin typeface="Arial" panose="020B0604020202020204" pitchFamily="34" charset="0"/>
                <a:cs typeface="Arial" panose="020B0604020202020204" pitchFamily="34" charset="0"/>
              </a:rPr>
              <a:t>awarded</a:t>
            </a:r>
            <a:r>
              <a:rPr lang="en-US"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Limited carryover of funds will be permitted.</a:t>
            </a:r>
          </a:p>
          <a:p>
            <a:pPr lvl="2"/>
            <a:r>
              <a:rPr lang="en-US" dirty="0" smtClean="0">
                <a:latin typeface="Arial" panose="020B0604020202020204" pitchFamily="34" charset="0"/>
                <a:cs typeface="Arial" panose="020B0604020202020204" pitchFamily="34" charset="0"/>
              </a:rPr>
              <a:t>Any carryover funds would carry-over to the next year non-public school services.</a:t>
            </a:r>
          </a:p>
          <a:p>
            <a:pPr marL="457200" lvl="1" indent="0">
              <a:buNone/>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Title I-A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61</a:t>
            </a:fld>
            <a:endParaRPr lang="en-US" dirty="0"/>
          </a:p>
        </p:txBody>
      </p:sp>
    </p:spTree>
    <p:extLst>
      <p:ext uri="{BB962C8B-B14F-4D97-AF65-F5344CB8AC3E}">
        <p14:creationId xmlns:p14="http://schemas.microsoft.com/office/powerpoint/2010/main" val="2380770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382000" cy="4373563"/>
          </a:xfrm>
        </p:spPr>
        <p:txBody>
          <a:bodyPr/>
          <a:lstStyle/>
          <a:p>
            <a:r>
              <a:rPr lang="en-US" b="1" dirty="0">
                <a:latin typeface="Arial" panose="020B0604020202020204" pitchFamily="34" charset="0"/>
                <a:cs typeface="Arial" panose="020B0604020202020204" pitchFamily="34" charset="0"/>
              </a:rPr>
              <a:t>Removal of non-public </a:t>
            </a:r>
            <a:r>
              <a:rPr lang="en-US" dirty="0">
                <a:latin typeface="Arial" panose="020B0604020202020204" pitchFamily="34" charset="0"/>
                <a:cs typeface="Arial" panose="020B0604020202020204" pitchFamily="34" charset="0"/>
              </a:rPr>
              <a:t>inputs/information </a:t>
            </a:r>
            <a:r>
              <a:rPr lang="en-US" b="1" dirty="0" smtClean="0">
                <a:latin typeface="Arial" panose="020B0604020202020204" pitchFamily="34" charset="0"/>
                <a:cs typeface="Arial" panose="020B0604020202020204" pitchFamily="34" charset="0"/>
              </a:rPr>
              <a:t>from</a:t>
            </a:r>
            <a:r>
              <a:rPr lang="en-US"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PPA </a:t>
            </a:r>
          </a:p>
          <a:p>
            <a:pPr lvl="1"/>
            <a:r>
              <a:rPr lang="en-US" b="1" dirty="0">
                <a:latin typeface="Arial" panose="020B0604020202020204" pitchFamily="34" charset="0"/>
                <a:cs typeface="Arial" panose="020B0604020202020204" pitchFamily="34" charset="0"/>
              </a:rPr>
              <a:t>Title I Program Details</a:t>
            </a:r>
          </a:p>
          <a:p>
            <a:pPr lvl="1"/>
            <a:r>
              <a:rPr lang="en-US" b="1" dirty="0">
                <a:latin typeface="Arial" panose="020B0604020202020204" pitchFamily="34" charset="0"/>
                <a:cs typeface="Arial" panose="020B0604020202020204" pitchFamily="34" charset="0"/>
              </a:rPr>
              <a:t>Title I Student Eligibility</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Georgia" panose="02040502050405020303" pitchFamily="18" charset="0"/>
              </a:rPr>
              <a:t>Title I-A Equitable Services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62</a:t>
            </a:fld>
            <a:endParaRPr lang="en-US" dirty="0"/>
          </a:p>
        </p:txBody>
      </p:sp>
    </p:spTree>
    <p:extLst>
      <p:ext uri="{BB962C8B-B14F-4D97-AF65-F5344CB8AC3E}">
        <p14:creationId xmlns:p14="http://schemas.microsoft.com/office/powerpoint/2010/main" val="876734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New questions </a:t>
            </a:r>
            <a:r>
              <a:rPr lang="en-US" dirty="0" smtClean="0"/>
              <a:t>for </a:t>
            </a:r>
            <a:r>
              <a:rPr lang="en-US" b="1" dirty="0" smtClean="0"/>
              <a:t>equitable services</a:t>
            </a:r>
            <a:r>
              <a:rPr lang="en-US" dirty="0" smtClean="0"/>
              <a:t>: </a:t>
            </a:r>
          </a:p>
          <a:p>
            <a:r>
              <a:rPr lang="en-US" b="1" dirty="0" smtClean="0"/>
              <a:t>Describe </a:t>
            </a:r>
            <a:r>
              <a:rPr lang="en-US" b="1" dirty="0"/>
              <a:t>the consultation process </a:t>
            </a:r>
            <a:r>
              <a:rPr lang="en-US" dirty="0"/>
              <a:t>between the LEA and the non-public/private school(s). </a:t>
            </a:r>
            <a:r>
              <a:rPr lang="en-US" dirty="0" smtClean="0"/>
              <a:t>Include </a:t>
            </a:r>
            <a:r>
              <a:rPr lang="en-US" dirty="0"/>
              <a:t>important dates, modes of </a:t>
            </a:r>
            <a:r>
              <a:rPr lang="en-US" dirty="0" smtClean="0"/>
              <a:t>communication, </a:t>
            </a:r>
            <a:r>
              <a:rPr lang="en-US" dirty="0"/>
              <a:t>and information provided to non-public/private school representatives. (Upload affirmation of consultation(s) in Related Documents</a:t>
            </a:r>
            <a:r>
              <a:rPr lang="en-US" dirty="0" smtClean="0"/>
              <a:t>.)</a:t>
            </a:r>
            <a:endParaRPr lang="en-US" dirty="0"/>
          </a:p>
          <a:p>
            <a:r>
              <a:rPr lang="en-US" b="1" dirty="0"/>
              <a:t>Describe the professional development activities </a:t>
            </a:r>
            <a:r>
              <a:rPr lang="en-US" dirty="0"/>
              <a:t>to be provided to participating non-public school </a:t>
            </a:r>
            <a:r>
              <a:rPr lang="en-US" b="1" dirty="0"/>
              <a:t>teachers, </a:t>
            </a:r>
            <a:r>
              <a:rPr lang="en-US" b="1" dirty="0" smtClean="0"/>
              <a:t>principals, </a:t>
            </a:r>
            <a:r>
              <a:rPr lang="en-US" b="1" dirty="0"/>
              <a:t>and other school leaders</a:t>
            </a:r>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latin typeface="Georgia" panose="02040502050405020303" pitchFamily="18" charset="0"/>
              </a:rPr>
              <a:t>Title II-A, Equitable </a:t>
            </a:r>
            <a:r>
              <a:rPr lang="en-US" dirty="0" smtClean="0">
                <a:latin typeface="Georgia" panose="02040502050405020303" pitchFamily="18" charset="0"/>
              </a:rPr>
              <a:t>Non-public Services </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63</a:t>
            </a:fld>
            <a:endParaRPr lang="en-US" dirty="0"/>
          </a:p>
        </p:txBody>
      </p:sp>
    </p:spTree>
    <p:extLst>
      <p:ext uri="{BB962C8B-B14F-4D97-AF65-F5344CB8AC3E}">
        <p14:creationId xmlns:p14="http://schemas.microsoft.com/office/powerpoint/2010/main" val="160699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LEA </a:t>
            </a:r>
            <a:r>
              <a:rPr lang="en-US" dirty="0">
                <a:latin typeface="Arial" panose="020B0604020202020204" pitchFamily="34" charset="0"/>
                <a:cs typeface="Arial" panose="020B0604020202020204" pitchFamily="34" charset="0"/>
              </a:rPr>
              <a:t>has engaged in </a:t>
            </a:r>
            <a:r>
              <a:rPr lang="en-US" b="1" dirty="0">
                <a:latin typeface="Arial" panose="020B0604020202020204" pitchFamily="34" charset="0"/>
                <a:cs typeface="Arial" panose="020B0604020202020204" pitchFamily="34" charset="0"/>
              </a:rPr>
              <a:t>timely and meaningful consultation</a:t>
            </a:r>
            <a:r>
              <a:rPr lang="en-US" dirty="0">
                <a:latin typeface="Arial" panose="020B0604020202020204" pitchFamily="34" charset="0"/>
                <a:cs typeface="Arial" panose="020B0604020202020204" pitchFamily="34" charset="0"/>
              </a:rPr>
              <a:t>, as required by ESEA 8501(c) and maintains all required documentation to support such consultation.</a:t>
            </a:r>
          </a:p>
          <a:p>
            <a:pPr lvl="0"/>
            <a:r>
              <a:rPr lang="en-US" dirty="0">
                <a:latin typeface="Arial" panose="020B0604020202020204" pitchFamily="34" charset="0"/>
                <a:cs typeface="Arial" panose="020B0604020202020204" pitchFamily="34" charset="0"/>
              </a:rPr>
              <a:t>The LEA will ensure that all supported activities are approved and provided in a </a:t>
            </a:r>
            <a:r>
              <a:rPr lang="en-US" b="1" dirty="0">
                <a:latin typeface="Arial" panose="020B0604020202020204" pitchFamily="34" charset="0"/>
                <a:cs typeface="Arial" panose="020B0604020202020204" pitchFamily="34" charset="0"/>
              </a:rPr>
              <a:t>timely</a:t>
            </a:r>
            <a:r>
              <a:rPr lang="en-US" dirty="0">
                <a:latin typeface="Arial" panose="020B0604020202020204" pitchFamily="34" charset="0"/>
                <a:cs typeface="Arial" panose="020B0604020202020204" pitchFamily="34" charset="0"/>
              </a:rPr>
              <a:t> fashion, in accordance with </a:t>
            </a:r>
            <a:r>
              <a:rPr lang="en-US" b="1" dirty="0">
                <a:latin typeface="Arial" panose="020B0604020202020204" pitchFamily="34" charset="0"/>
                <a:cs typeface="Arial" panose="020B0604020202020204" pitchFamily="34" charset="0"/>
              </a:rPr>
              <a:t>agreements</a:t>
            </a:r>
            <a:r>
              <a:rPr lang="en-US" dirty="0">
                <a:latin typeface="Arial" panose="020B0604020202020204" pitchFamily="34" charset="0"/>
                <a:cs typeface="Arial" panose="020B0604020202020204" pitchFamily="34" charset="0"/>
              </a:rPr>
              <a:t> made as a result of </a:t>
            </a:r>
            <a:r>
              <a:rPr lang="en-US" b="1" dirty="0">
                <a:latin typeface="Arial" panose="020B0604020202020204" pitchFamily="34" charset="0"/>
                <a:cs typeface="Arial" panose="020B0604020202020204" pitchFamily="34" charset="0"/>
              </a:rPr>
              <a:t>meaningful consultation </a:t>
            </a:r>
            <a:r>
              <a:rPr lang="en-US" dirty="0">
                <a:latin typeface="Arial" panose="020B0604020202020204" pitchFamily="34" charset="0"/>
                <a:cs typeface="Arial" panose="020B0604020202020204" pitchFamily="34" charset="0"/>
              </a:rPr>
              <a:t>with non-public/private school representatives.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Title II, A: Equitable Services Assurances </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64</a:t>
            </a:fld>
            <a:endParaRPr lang="en-US" dirty="0"/>
          </a:p>
        </p:txBody>
      </p:sp>
    </p:spTree>
    <p:extLst>
      <p:ext uri="{BB962C8B-B14F-4D97-AF65-F5344CB8AC3E}">
        <p14:creationId xmlns:p14="http://schemas.microsoft.com/office/powerpoint/2010/main" val="694592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LEA will </a:t>
            </a:r>
            <a:r>
              <a:rPr lang="en-US" b="1" dirty="0">
                <a:latin typeface="Arial" panose="020B0604020202020204" pitchFamily="34" charset="0"/>
                <a:cs typeface="Arial" panose="020B0604020202020204" pitchFamily="34" charset="0"/>
              </a:rPr>
              <a:t>obligate</a:t>
            </a:r>
            <a:r>
              <a:rPr lang="en-US" dirty="0">
                <a:latin typeface="Arial" panose="020B0604020202020204" pitchFamily="34" charset="0"/>
                <a:cs typeface="Arial" panose="020B0604020202020204" pitchFamily="34" charset="0"/>
              </a:rPr>
              <a:t> all non-public/private school </a:t>
            </a:r>
            <a:r>
              <a:rPr lang="en-US" b="1" dirty="0">
                <a:latin typeface="Arial" panose="020B0604020202020204" pitchFamily="34" charset="0"/>
                <a:cs typeface="Arial" panose="020B0604020202020204" pitchFamily="34" charset="0"/>
              </a:rPr>
              <a:t>funds</a:t>
            </a:r>
            <a:r>
              <a:rPr lang="en-US" dirty="0">
                <a:latin typeface="Arial" panose="020B0604020202020204" pitchFamily="34" charset="0"/>
                <a:cs typeface="Arial" panose="020B0604020202020204" pitchFamily="34" charset="0"/>
              </a:rPr>
              <a:t> during the fiscal year in which allocated and in support of activities agreed upon as a result of required consultation.</a:t>
            </a:r>
          </a:p>
          <a:p>
            <a:pPr lvl="0"/>
            <a:r>
              <a:rPr lang="en-US" dirty="0">
                <a:latin typeface="Arial" panose="020B0604020202020204" pitchFamily="34" charset="0"/>
                <a:cs typeface="Arial" panose="020B0604020202020204" pitchFamily="34" charset="0"/>
              </a:rPr>
              <a:t>The LEA will engage in </a:t>
            </a:r>
            <a:r>
              <a:rPr lang="en-US" b="1" dirty="0">
                <a:latin typeface="Arial" panose="020B0604020202020204" pitchFamily="34" charset="0"/>
                <a:cs typeface="Arial" panose="020B0604020202020204" pitchFamily="34" charset="0"/>
              </a:rPr>
              <a:t>ongoing consultation </a:t>
            </a:r>
            <a:r>
              <a:rPr lang="en-US" dirty="0">
                <a:latin typeface="Arial" panose="020B0604020202020204" pitchFamily="34" charset="0"/>
                <a:cs typeface="Arial" panose="020B0604020202020204" pitchFamily="34" charset="0"/>
              </a:rPr>
              <a:t>with participating non-public/private school representatives as necessary to ensure continued communication, monitor agreed-upon </a:t>
            </a:r>
            <a:r>
              <a:rPr lang="en-US" dirty="0" smtClean="0">
                <a:latin typeface="Arial" panose="020B0604020202020204" pitchFamily="34" charset="0"/>
                <a:cs typeface="Arial" panose="020B0604020202020204" pitchFamily="34" charset="0"/>
              </a:rPr>
              <a:t>activities, </a:t>
            </a:r>
            <a:r>
              <a:rPr lang="en-US" dirty="0">
                <a:latin typeface="Arial" panose="020B0604020202020204" pitchFamily="34" charset="0"/>
                <a:cs typeface="Arial" panose="020B0604020202020204" pitchFamily="34" charset="0"/>
              </a:rPr>
              <a:t>and to determine the effectiveness of provided activities.</a:t>
            </a:r>
          </a:p>
          <a:p>
            <a:endParaRPr lang="en-US" dirty="0"/>
          </a:p>
        </p:txBody>
      </p:sp>
      <p:sp>
        <p:nvSpPr>
          <p:cNvPr id="3" name="Title 2"/>
          <p:cNvSpPr>
            <a:spLocks noGrp="1"/>
          </p:cNvSpPr>
          <p:nvPr>
            <p:ph type="title"/>
          </p:nvPr>
        </p:nvSpPr>
        <p:spPr/>
        <p:txBody>
          <a:bodyPr>
            <a:normAutofit fontScale="90000"/>
          </a:bodyPr>
          <a:lstStyle/>
          <a:p>
            <a:r>
              <a:rPr lang="en-US" dirty="0" smtClean="0">
                <a:latin typeface="Georgia" panose="02040502050405020303" pitchFamily="18" charset="0"/>
              </a:rPr>
              <a:t>Title II, A: Equitable Services Assurances </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65</a:t>
            </a:fld>
            <a:endParaRPr lang="en-US" dirty="0"/>
          </a:p>
        </p:txBody>
      </p:sp>
    </p:spTree>
    <p:extLst>
      <p:ext uri="{BB962C8B-B14F-4D97-AF65-F5344CB8AC3E}">
        <p14:creationId xmlns:p14="http://schemas.microsoft.com/office/powerpoint/2010/main" val="3421727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000" y="1371600"/>
            <a:ext cx="8534400" cy="4221163"/>
          </a:xfrm>
        </p:spPr>
        <p:txBody>
          <a:bodyPr/>
          <a:lstStyle/>
          <a:p>
            <a:r>
              <a:rPr lang="en-US" b="1" dirty="0" smtClean="0">
                <a:latin typeface="Arial" panose="020B0604020202020204" pitchFamily="34" charset="0"/>
                <a:cs typeface="Arial" panose="020B0604020202020204" pitchFamily="34" charset="0"/>
              </a:rPr>
              <a:t>Summary </a:t>
            </a:r>
            <a:r>
              <a:rPr lang="en-US" dirty="0" smtClean="0">
                <a:latin typeface="Arial" panose="020B0604020202020204" pitchFamily="34" charset="0"/>
                <a:cs typeface="Arial" panose="020B0604020202020204" pitchFamily="34" charset="0"/>
              </a:rPr>
              <a:t>of results of the non-public survey conducted earlier in the year</a:t>
            </a:r>
          </a:p>
          <a:p>
            <a:r>
              <a:rPr lang="en-US" dirty="0" smtClean="0">
                <a:latin typeface="Arial" panose="020B0604020202020204" pitchFamily="34" charset="0"/>
                <a:cs typeface="Arial" panose="020B0604020202020204" pitchFamily="34" charset="0"/>
              </a:rPr>
              <a:t>The page must be completed to </a:t>
            </a:r>
            <a:r>
              <a:rPr lang="en-US" b="1" dirty="0" smtClean="0">
                <a:latin typeface="Arial" panose="020B0604020202020204" pitchFamily="34" charset="0"/>
                <a:cs typeface="Arial" panose="020B0604020202020204" pitchFamily="34" charset="0"/>
              </a:rPr>
              <a:t>indicate non-public school responses</a:t>
            </a:r>
            <a:r>
              <a:rPr lang="en-US" dirty="0" smtClean="0">
                <a:latin typeface="Arial" panose="020B0604020202020204" pitchFamily="34" charset="0"/>
                <a:cs typeface="Arial" panose="020B0604020202020204" pitchFamily="34" charset="0"/>
              </a:rPr>
              <a:t> if any schools are listed.</a:t>
            </a:r>
          </a:p>
          <a:p>
            <a:r>
              <a:rPr lang="en-US" dirty="0" smtClean="0">
                <a:latin typeface="Arial" panose="020B0604020202020204" pitchFamily="34" charset="0"/>
                <a:cs typeface="Arial" panose="020B0604020202020204" pitchFamily="34" charset="0"/>
              </a:rPr>
              <a:t>The total number of non-public students is the total number enrolled in the non-public school.</a:t>
            </a:r>
          </a:p>
          <a:p>
            <a:pPr lvl="1"/>
            <a:r>
              <a:rPr lang="en-US" dirty="0" smtClean="0">
                <a:latin typeface="Arial" panose="020B0604020202020204" pitchFamily="34" charset="0"/>
                <a:cs typeface="Arial" panose="020B0604020202020204" pitchFamily="34" charset="0"/>
              </a:rPr>
              <a:t>Total used to determine equitable share of Title II, III, and IV</a:t>
            </a:r>
          </a:p>
        </p:txBody>
      </p:sp>
      <p:sp>
        <p:nvSpPr>
          <p:cNvPr id="3" name="Title 2"/>
          <p:cNvSpPr>
            <a:spLocks noGrp="1"/>
          </p:cNvSpPr>
          <p:nvPr>
            <p:ph type="title"/>
          </p:nvPr>
        </p:nvSpPr>
        <p:spPr/>
        <p:txBody>
          <a:bodyPr/>
          <a:lstStyle/>
          <a:p>
            <a:r>
              <a:rPr lang="en-US" dirty="0" smtClean="0">
                <a:latin typeface="Georgia" panose="02040502050405020303" pitchFamily="18" charset="0"/>
              </a:rPr>
              <a:t>Non-Public/Private Schools Page</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66</a:t>
            </a:fld>
            <a:endParaRPr lang="en-US" dirty="0"/>
          </a:p>
        </p:txBody>
      </p:sp>
    </p:spTree>
    <p:extLst>
      <p:ext uri="{BB962C8B-B14F-4D97-AF65-F5344CB8AC3E}">
        <p14:creationId xmlns:p14="http://schemas.microsoft.com/office/powerpoint/2010/main" val="3466495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10600" cy="4449763"/>
          </a:xfrm>
        </p:spPr>
        <p:txBody>
          <a:bodyPr/>
          <a:lstStyle/>
          <a:p>
            <a:r>
              <a:rPr lang="en-US" b="1" dirty="0" smtClean="0">
                <a:latin typeface="Arial" panose="020B0604020202020204" pitchFamily="34" charset="0"/>
                <a:cs typeface="Arial" panose="020B0604020202020204" pitchFamily="34" charset="0"/>
              </a:rPr>
              <a:t>Total </a:t>
            </a:r>
            <a:r>
              <a:rPr lang="en-US" b="1" dirty="0">
                <a:latin typeface="Arial" panose="020B0604020202020204" pitchFamily="34" charset="0"/>
                <a:cs typeface="Arial" panose="020B0604020202020204" pitchFamily="34" charset="0"/>
              </a:rPr>
              <a:t>number </a:t>
            </a:r>
            <a:r>
              <a:rPr lang="en-US" dirty="0">
                <a:latin typeface="Arial" panose="020B0604020202020204" pitchFamily="34" charset="0"/>
                <a:cs typeface="Arial" panose="020B0604020202020204" pitchFamily="34" charset="0"/>
              </a:rPr>
              <a:t>of non-public low-income students living in participating attendance area</a:t>
            </a:r>
          </a:p>
          <a:p>
            <a:pPr lvl="1"/>
            <a:r>
              <a:rPr lang="en-US" dirty="0" smtClean="0">
                <a:latin typeface="Arial" panose="020B0604020202020204" pitchFamily="34" charset="0"/>
                <a:cs typeface="Arial" panose="020B0604020202020204" pitchFamily="34" charset="0"/>
              </a:rPr>
              <a:t>The total </a:t>
            </a:r>
            <a:r>
              <a:rPr lang="en-US" dirty="0">
                <a:latin typeface="Arial" panose="020B0604020202020204" pitchFamily="34" charset="0"/>
                <a:cs typeface="Arial" panose="020B0604020202020204" pitchFamily="34" charset="0"/>
              </a:rPr>
              <a:t>must match </a:t>
            </a:r>
            <a:r>
              <a:rPr lang="en-US" dirty="0" smtClean="0">
                <a:latin typeface="Arial" panose="020B0604020202020204" pitchFamily="34" charset="0"/>
                <a:cs typeface="Arial" panose="020B0604020202020204" pitchFamily="34" charset="0"/>
              </a:rPr>
              <a:t>low income on the Title I Equitable Services page.</a:t>
            </a: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Title I non-public </a:t>
            </a:r>
            <a:r>
              <a:rPr lang="en-US" b="1" dirty="0">
                <a:latin typeface="Arial" panose="020B0604020202020204" pitchFamily="34" charset="0"/>
                <a:cs typeface="Arial" panose="020B0604020202020204" pitchFamily="34" charset="0"/>
              </a:rPr>
              <a:t>participants </a:t>
            </a:r>
          </a:p>
          <a:p>
            <a:pPr lvl="1"/>
            <a:r>
              <a:rPr lang="en-US" dirty="0">
                <a:latin typeface="Arial" panose="020B0604020202020204" pitchFamily="34" charset="0"/>
                <a:cs typeface="Arial" panose="020B0604020202020204" pitchFamily="34" charset="0"/>
              </a:rPr>
              <a:t>Of those living in attendance areas, </a:t>
            </a:r>
            <a:r>
              <a:rPr lang="en-US" dirty="0" smtClean="0">
                <a:latin typeface="Arial" panose="020B0604020202020204" pitchFamily="34" charset="0"/>
                <a:cs typeface="Arial" panose="020B0604020202020204" pitchFamily="34" charset="0"/>
              </a:rPr>
              <a:t>students meeting </a:t>
            </a:r>
            <a:r>
              <a:rPr lang="en-US" dirty="0">
                <a:latin typeface="Arial" panose="020B0604020202020204" pitchFamily="34" charset="0"/>
                <a:cs typeface="Arial" panose="020B0604020202020204" pitchFamily="34" charset="0"/>
              </a:rPr>
              <a:t>Title I educational eligibility requirements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NOT the number of non-public low-income students</a:t>
            </a:r>
          </a:p>
          <a:p>
            <a:r>
              <a:rPr lang="en-US" b="1" dirty="0" smtClean="0">
                <a:latin typeface="Arial" panose="020B0604020202020204" pitchFamily="34" charset="0"/>
                <a:cs typeface="Arial" panose="020B0604020202020204" pitchFamily="34" charset="0"/>
              </a:rPr>
              <a:t>Title III non-public participants</a:t>
            </a:r>
          </a:p>
          <a:p>
            <a:pPr lvl="1"/>
            <a:r>
              <a:rPr lang="en-US" dirty="0" smtClean="0">
                <a:latin typeface="Arial" panose="020B0604020202020204" pitchFamily="34" charset="0"/>
                <a:cs typeface="Arial" panose="020B0604020202020204" pitchFamily="34" charset="0"/>
              </a:rPr>
              <a:t>If non-public schools elect to participate in survey</a:t>
            </a:r>
          </a:p>
          <a:p>
            <a:pPr lvl="1"/>
            <a:r>
              <a:rPr lang="en-US" dirty="0" smtClean="0">
                <a:latin typeface="Arial" panose="020B0604020202020204" pitchFamily="34" charset="0"/>
                <a:cs typeface="Arial" panose="020B0604020202020204" pitchFamily="34" charset="0"/>
              </a:rPr>
              <a:t>Title III Program Details describes services to be offered</a:t>
            </a:r>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Non-Public/Private Schools Page</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67</a:t>
            </a:fld>
            <a:endParaRPr lang="en-US" dirty="0"/>
          </a:p>
        </p:txBody>
      </p:sp>
    </p:spTree>
    <p:extLst>
      <p:ext uri="{BB962C8B-B14F-4D97-AF65-F5344CB8AC3E}">
        <p14:creationId xmlns:p14="http://schemas.microsoft.com/office/powerpoint/2010/main" val="2214601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Resources</a:t>
            </a:r>
            <a:endParaRPr lang="en-US" dirty="0">
              <a:latin typeface="Georgia" panose="02040502050405020303" pitchFamily="18" charset="0"/>
            </a:endParaRPr>
          </a:p>
        </p:txBody>
      </p:sp>
    </p:spTree>
    <p:extLst>
      <p:ext uri="{BB962C8B-B14F-4D97-AF65-F5344CB8AC3E}">
        <p14:creationId xmlns:p14="http://schemas.microsoft.com/office/powerpoint/2010/main" val="23737893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4525963"/>
          </a:xfrm>
        </p:spPr>
        <p:txBody>
          <a:bodyPr>
            <a:normAutofit fontScale="92500" lnSpcReduction="10000"/>
          </a:bodyPr>
          <a:lstStyle/>
          <a:p>
            <a:r>
              <a:rPr lang="en-US" dirty="0" smtClean="0">
                <a:latin typeface="Arial" panose="020B0604020202020204" pitchFamily="34" charset="0"/>
                <a:cs typeface="Arial" panose="020B0604020202020204" pitchFamily="34" charset="0"/>
              </a:rPr>
              <a:t>U.S. </a:t>
            </a:r>
            <a:r>
              <a:rPr lang="en-US" dirty="0">
                <a:latin typeface="Arial" panose="020B0604020202020204" pitchFamily="34" charset="0"/>
                <a:cs typeface="Arial" panose="020B0604020202020204" pitchFamily="34" charset="0"/>
              </a:rPr>
              <a:t>Department of Education Non-Regulatory </a:t>
            </a:r>
            <a:r>
              <a:rPr lang="en-US" dirty="0" smtClean="0">
                <a:latin typeface="Arial" panose="020B0604020202020204" pitchFamily="34" charset="0"/>
                <a:cs typeface="Arial" panose="020B0604020202020204" pitchFamily="34" charset="0"/>
              </a:rPr>
              <a:t>Guidance and Resources:</a:t>
            </a:r>
          </a:p>
          <a:p>
            <a:pPr lvl="1"/>
            <a:r>
              <a:rPr lang="en-US" dirty="0" smtClean="0">
                <a:latin typeface="Arial" panose="020B0604020202020204" pitchFamily="34" charset="0"/>
                <a:cs typeface="Arial" panose="020B0604020202020204" pitchFamily="34" charset="0"/>
                <a:hlinkClick r:id="rId2"/>
              </a:rPr>
              <a:t>ESEA Ensuring Equitable Services Title I Toolkit</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3"/>
              </a:rPr>
              <a:t>ESSA </a:t>
            </a:r>
            <a:r>
              <a:rPr lang="en-US" dirty="0">
                <a:latin typeface="Arial" panose="020B0604020202020204" pitchFamily="34" charset="0"/>
                <a:cs typeface="Arial" panose="020B0604020202020204" pitchFamily="34" charset="0"/>
                <a:hlinkClick r:id="rId3"/>
              </a:rPr>
              <a:t>Non-Regulatory Guidance: Fiscal Changes &amp; Equitable </a:t>
            </a:r>
            <a:r>
              <a:rPr lang="en-US" dirty="0" smtClean="0">
                <a:latin typeface="Arial" panose="020B0604020202020204" pitchFamily="34" charset="0"/>
                <a:cs typeface="Arial" panose="020B0604020202020204" pitchFamily="34" charset="0"/>
                <a:hlinkClick r:id="rId3"/>
              </a:rPr>
              <a:t>Services</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4"/>
              </a:rPr>
              <a:t>ESEA </a:t>
            </a:r>
            <a:r>
              <a:rPr lang="en-US" dirty="0">
                <a:latin typeface="Arial" panose="020B0604020202020204" pitchFamily="34" charset="0"/>
                <a:cs typeface="Arial" panose="020B0604020202020204" pitchFamily="34" charset="0"/>
                <a:hlinkClick r:id="rId4"/>
              </a:rPr>
              <a:t>Non-Regulatory Guidance: Title I - Equitable Services for Eligible Private School </a:t>
            </a:r>
            <a:r>
              <a:rPr lang="en-US" dirty="0" smtClean="0">
                <a:latin typeface="Arial" panose="020B0604020202020204" pitchFamily="34" charset="0"/>
                <a:cs typeface="Arial" panose="020B0604020202020204" pitchFamily="34" charset="0"/>
                <a:hlinkClick r:id="rId4"/>
              </a:rPr>
              <a:t>Students</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5"/>
              </a:rPr>
              <a:t>ESEA </a:t>
            </a:r>
            <a:r>
              <a:rPr lang="en-US" dirty="0">
                <a:latin typeface="Arial" panose="020B0604020202020204" pitchFamily="34" charset="0"/>
                <a:cs typeface="Arial" panose="020B0604020202020204" pitchFamily="34" charset="0"/>
                <a:hlinkClick r:id="rId5"/>
              </a:rPr>
              <a:t>Non-Regulatory Guidance: Title IX (ESSA Title VIII) - Equitable Services for Eligible Private School </a:t>
            </a:r>
            <a:r>
              <a:rPr lang="en-US" dirty="0" smtClean="0">
                <a:latin typeface="Arial" panose="020B0604020202020204" pitchFamily="34" charset="0"/>
                <a:cs typeface="Arial" panose="020B0604020202020204" pitchFamily="34" charset="0"/>
                <a:hlinkClick r:id="rId5"/>
              </a:rPr>
              <a:t>Students/Teachers</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6"/>
              </a:rPr>
              <a:t>ESSA Non-Regulatory Guidance: Title II, Part A - Building Systems of Support for Excellent Teaching and Leading</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7"/>
              </a:rPr>
              <a:t>ESSA </a:t>
            </a:r>
            <a:r>
              <a:rPr lang="en-US" dirty="0">
                <a:latin typeface="Arial" panose="020B0604020202020204" pitchFamily="34" charset="0"/>
                <a:cs typeface="Arial" panose="020B0604020202020204" pitchFamily="34" charset="0"/>
                <a:hlinkClick r:id="rId7"/>
              </a:rPr>
              <a:t>Non-Regulatory Guidance: Title III – English </a:t>
            </a:r>
            <a:r>
              <a:rPr lang="en-US" dirty="0" smtClean="0">
                <a:latin typeface="Arial" panose="020B0604020202020204" pitchFamily="34" charset="0"/>
                <a:cs typeface="Arial" panose="020B0604020202020204" pitchFamily="34" charset="0"/>
                <a:hlinkClick r:id="rId7"/>
              </a:rPr>
              <a:t>Learners</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8"/>
              </a:rPr>
              <a:t>ESSA </a:t>
            </a:r>
            <a:r>
              <a:rPr lang="en-US" dirty="0">
                <a:latin typeface="Arial" panose="020B0604020202020204" pitchFamily="34" charset="0"/>
                <a:cs typeface="Arial" panose="020B0604020202020204" pitchFamily="34" charset="0"/>
                <a:hlinkClick r:id="rId8"/>
              </a:rPr>
              <a:t>Non-Regulatory Guidance: Title IV, Part A – Student Support and Academic Enrichment </a:t>
            </a:r>
            <a:r>
              <a:rPr lang="en-US" dirty="0" smtClean="0">
                <a:latin typeface="Arial" panose="020B0604020202020204" pitchFamily="34" charset="0"/>
                <a:cs typeface="Arial" panose="020B0604020202020204" pitchFamily="34" charset="0"/>
                <a:hlinkClick r:id="rId8"/>
              </a:rPr>
              <a:t>Program</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Resources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69</a:t>
            </a:fld>
            <a:endParaRPr lang="en-US" dirty="0"/>
          </a:p>
        </p:txBody>
      </p:sp>
    </p:spTree>
    <p:extLst>
      <p:ext uri="{BB962C8B-B14F-4D97-AF65-F5344CB8AC3E}">
        <p14:creationId xmlns:p14="http://schemas.microsoft.com/office/powerpoint/2010/main" val="184044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Tennessee </a:t>
            </a:r>
            <a:r>
              <a:rPr lang="en-US" dirty="0">
                <a:latin typeface="Arial" panose="020B0604020202020204" pitchFamily="34" charset="0"/>
                <a:cs typeface="Arial" panose="020B0604020202020204" pitchFamily="34" charset="0"/>
              </a:rPr>
              <a:t>has made education a top </a:t>
            </a:r>
            <a:r>
              <a:rPr lang="en-US" dirty="0" smtClean="0">
                <a:latin typeface="Arial" panose="020B0604020202020204" pitchFamily="34" charset="0"/>
                <a:cs typeface="Arial" panose="020B0604020202020204" pitchFamily="34" charset="0"/>
              </a:rPr>
              <a:t>priority. </a:t>
            </a:r>
          </a:p>
          <a:p>
            <a:pPr lvl="1"/>
            <a:r>
              <a:rPr lang="en-US" dirty="0" smtClean="0">
                <a:latin typeface="Arial" panose="020B0604020202020204" pitchFamily="34" charset="0"/>
                <a:cs typeface="Arial" panose="020B0604020202020204" pitchFamily="34" charset="0"/>
              </a:rPr>
              <a:t>Fastest improving state</a:t>
            </a:r>
          </a:p>
          <a:p>
            <a:pPr lvl="1"/>
            <a:r>
              <a:rPr lang="en-US" dirty="0" smtClean="0">
                <a:latin typeface="Arial" panose="020B0604020202020204" pitchFamily="34" charset="0"/>
                <a:cs typeface="Arial" panose="020B0604020202020204" pitchFamily="34" charset="0"/>
              </a:rPr>
              <a:t>Clear vision and long-term goals</a:t>
            </a:r>
          </a:p>
          <a:p>
            <a:pPr lvl="1"/>
            <a:r>
              <a:rPr lang="en-US" dirty="0" smtClean="0">
                <a:latin typeface="Arial" panose="020B0604020202020204" pitchFamily="34" charset="0"/>
                <a:cs typeface="Arial" panose="020B0604020202020204" pitchFamily="34" charset="0"/>
              </a:rPr>
              <a:t>Comprehensive strategic plan: </a:t>
            </a:r>
            <a:r>
              <a:rPr lang="en-US" i="1" dirty="0" smtClean="0">
                <a:latin typeface="Arial" panose="020B0604020202020204" pitchFamily="34" charset="0"/>
                <a:cs typeface="Arial" panose="020B0604020202020204" pitchFamily="34" charset="0"/>
              </a:rPr>
              <a:t>Tennessee Succeeds</a:t>
            </a:r>
          </a:p>
          <a:p>
            <a:r>
              <a:rPr lang="en-US" dirty="0" smtClean="0">
                <a:latin typeface="Arial" panose="020B0604020202020204" pitchFamily="34" charset="0"/>
                <a:cs typeface="Arial" panose="020B0604020202020204" pitchFamily="34" charset="0"/>
              </a:rPr>
              <a:t>Tennessee’s ESSA state plan is aligned with </a:t>
            </a:r>
            <a:r>
              <a:rPr lang="en-US" i="1" dirty="0" smtClean="0">
                <a:latin typeface="Arial" panose="020B0604020202020204" pitchFamily="34" charset="0"/>
                <a:cs typeface="Arial" panose="020B0604020202020204" pitchFamily="34" charset="0"/>
              </a:rPr>
              <a:t>Tennessee Succeeds </a:t>
            </a:r>
            <a:r>
              <a:rPr lang="en-US" dirty="0" smtClean="0">
                <a:latin typeface="Arial" panose="020B0604020202020204" pitchFamily="34" charset="0"/>
                <a:cs typeface="Arial" panose="020B0604020202020204" pitchFamily="34" charset="0"/>
              </a:rPr>
              <a:t>and the five priority areas.</a:t>
            </a:r>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a:xfrm>
            <a:off x="304800" y="228600"/>
            <a:ext cx="8686800" cy="914400"/>
          </a:xfrm>
        </p:spPr>
        <p:txBody>
          <a:bodyPr>
            <a:normAutofit fontScale="90000"/>
          </a:bodyPr>
          <a:lstStyle/>
          <a:p>
            <a:r>
              <a:rPr lang="en-US" dirty="0" smtClean="0">
                <a:latin typeface="Georgia" panose="02040502050405020303" pitchFamily="18" charset="0"/>
              </a:rPr>
              <a:t>ESSA State Plan Aligned with Strategic Plan</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spTree>
    <p:extLst>
      <p:ext uri="{BB962C8B-B14F-4D97-AF65-F5344CB8AC3E}">
        <p14:creationId xmlns:p14="http://schemas.microsoft.com/office/powerpoint/2010/main" val="1626654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latin typeface="Georgia" panose="02040502050405020303" pitchFamily="18" charset="0"/>
                <a:cs typeface="Arial" panose="020B0604020202020204" pitchFamily="34" charset="0"/>
              </a:rPr>
              <a:t>Questions</a:t>
            </a:r>
            <a:endParaRPr lang="en-US" sz="3500" dirty="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23696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anose="02040502050405020303" pitchFamily="18" charset="0"/>
              </a:rPr>
              <a:t>Questions</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71</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514" y="1894889"/>
            <a:ext cx="3428571" cy="3326984"/>
          </a:xfrm>
        </p:spPr>
      </p:pic>
    </p:spTree>
    <p:extLst>
      <p:ext uri="{BB962C8B-B14F-4D97-AF65-F5344CB8AC3E}">
        <p14:creationId xmlns:p14="http://schemas.microsoft.com/office/powerpoint/2010/main" val="76359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3832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382000" cy="4373563"/>
          </a:xfrm>
        </p:spPr>
        <p:txBody>
          <a:bodyPr>
            <a:normAutofit fontScale="92500" lnSpcReduction="20000"/>
          </a:bodyPr>
          <a:lstStyle/>
          <a:p>
            <a:pPr marL="0" indent="0" algn="ctr">
              <a:buNone/>
            </a:pPr>
            <a:r>
              <a:rPr lang="en-US" dirty="0">
                <a:solidFill>
                  <a:sysClr val="windowText" lastClr="000000"/>
                </a:solidFill>
                <a:latin typeface="Arial" panose="020B0604020202020204" pitchFamily="34" charset="0"/>
                <a:cs typeface="Arial" panose="020B0604020202020204" pitchFamily="34" charset="0"/>
              </a:rPr>
              <a:t>Citizens and agencies are encouraged to report fraud, waste, or abuse in State and Local government.</a:t>
            </a:r>
          </a:p>
          <a:p>
            <a:pPr algn="ctr"/>
            <a:endParaRPr lang="en-US" dirty="0">
              <a:solidFill>
                <a:sysClr val="windowText" lastClr="000000"/>
              </a:solidFill>
              <a:latin typeface="Arial" panose="020B0604020202020204" pitchFamily="34" charset="0"/>
              <a:cs typeface="Arial" panose="020B0604020202020204" pitchFamily="34" charset="0"/>
            </a:endParaRPr>
          </a:p>
          <a:p>
            <a:pPr marL="0" indent="0" algn="ctr">
              <a:buNone/>
            </a:pPr>
            <a:r>
              <a:rPr lang="en-US" u="sng" dirty="0">
                <a:solidFill>
                  <a:sysClr val="windowText" lastClr="000000"/>
                </a:solidFill>
                <a:latin typeface="Arial" panose="020B0604020202020204" pitchFamily="34" charset="0"/>
                <a:cs typeface="Arial" panose="020B0604020202020204" pitchFamily="34" charset="0"/>
              </a:rPr>
              <a:t>NOTICE:</a:t>
            </a:r>
            <a:r>
              <a:rPr lang="en-US" dirty="0">
                <a:solidFill>
                  <a:sysClr val="windowText" lastClr="000000"/>
                </a:solidFill>
                <a:latin typeface="Arial" panose="020B0604020202020204" pitchFamily="34" charset="0"/>
                <a:cs typeface="Arial" panose="020B0604020202020204" pitchFamily="34" charset="0"/>
              </a:rPr>
              <a:t> This agency is a recipient of taxpayer funding. If you observe an agency director or employee engaging in any activity which you consider to be illegal, improper or wasteful, please call the state Comptroller’s toll-free Hotline:</a:t>
            </a:r>
          </a:p>
          <a:p>
            <a:pPr algn="ctr"/>
            <a:endParaRPr lang="en-US" b="1" u="sng" dirty="0">
              <a:solidFill>
                <a:sysClr val="windowText" lastClr="000000"/>
              </a:solidFill>
              <a:latin typeface="Arial" panose="020B0604020202020204" pitchFamily="34" charset="0"/>
              <a:cs typeface="Arial" panose="020B0604020202020204" pitchFamily="34" charset="0"/>
            </a:endParaRPr>
          </a:p>
          <a:p>
            <a:pPr marL="0" indent="0" algn="ctr">
              <a:buNone/>
            </a:pPr>
            <a:r>
              <a:rPr lang="en-US" sz="3600" b="1" dirty="0">
                <a:solidFill>
                  <a:sysClr val="windowText" lastClr="000000"/>
                </a:solidFill>
                <a:latin typeface="Arial" panose="020B0604020202020204" pitchFamily="34" charset="0"/>
                <a:cs typeface="Arial" panose="020B0604020202020204" pitchFamily="34" charset="0"/>
              </a:rPr>
              <a:t>1-800-232-5454</a:t>
            </a:r>
            <a:endParaRPr lang="en-US" sz="3600" dirty="0">
              <a:solidFill>
                <a:sysClr val="windowText" lastClr="000000"/>
              </a:solidFill>
              <a:latin typeface="Arial" panose="020B0604020202020204" pitchFamily="34" charset="0"/>
              <a:cs typeface="Arial" panose="020B0604020202020204" pitchFamily="34" charset="0"/>
            </a:endParaRPr>
          </a:p>
          <a:p>
            <a:pPr algn="ctr"/>
            <a:endParaRPr lang="en-US" b="1" dirty="0">
              <a:solidFill>
                <a:sysClr val="windowText" lastClr="000000"/>
              </a:solidFill>
              <a:latin typeface="Arial" panose="020B0604020202020204" pitchFamily="34" charset="0"/>
              <a:cs typeface="Arial" panose="020B0604020202020204" pitchFamily="34" charset="0"/>
            </a:endParaRPr>
          </a:p>
          <a:p>
            <a:pPr marL="0" indent="0" algn="ctr">
              <a:buNone/>
            </a:pPr>
            <a:r>
              <a:rPr lang="en-US" dirty="0">
                <a:solidFill>
                  <a:sysClr val="windowText" lastClr="000000"/>
                </a:solidFill>
                <a:latin typeface="Arial" panose="020B0604020202020204" pitchFamily="34" charset="0"/>
                <a:cs typeface="Arial" panose="020B0604020202020204" pitchFamily="34" charset="0"/>
              </a:rPr>
              <a:t>Notifications can also be submitted electronically at:</a:t>
            </a:r>
          </a:p>
          <a:p>
            <a:pPr algn="ctr"/>
            <a:endParaRPr lang="en-US" dirty="0">
              <a:solidFill>
                <a:sysClr val="windowText" lastClr="000000"/>
              </a:solidFill>
              <a:latin typeface="Arial" panose="020B0604020202020204" pitchFamily="34" charset="0"/>
              <a:cs typeface="Arial" panose="020B0604020202020204" pitchFamily="34" charset="0"/>
            </a:endParaRPr>
          </a:p>
          <a:p>
            <a:pPr marL="0" indent="0" algn="ctr">
              <a:buNone/>
            </a:pPr>
            <a:r>
              <a:rPr lang="en-US" sz="2800" b="1" dirty="0">
                <a:solidFill>
                  <a:sysClr val="windowText" lastClr="000000"/>
                </a:solidFill>
                <a:latin typeface="Arial" panose="020B0604020202020204" pitchFamily="34" charset="0"/>
                <a:cs typeface="Arial" panose="020B0604020202020204" pitchFamily="34" charset="0"/>
              </a:rPr>
              <a:t>http://www.comptroller.tn.gov/hotline</a:t>
            </a:r>
          </a:p>
          <a:p>
            <a:pPr marL="0" indent="0">
              <a:buNone/>
            </a:pPr>
            <a:endParaRPr lang="en-US" dirty="0"/>
          </a:p>
        </p:txBody>
      </p:sp>
      <p:sp>
        <p:nvSpPr>
          <p:cNvPr id="3" name="Title 2"/>
          <p:cNvSpPr>
            <a:spLocks noGrp="1"/>
          </p:cNvSpPr>
          <p:nvPr>
            <p:ph type="title"/>
          </p:nvPr>
        </p:nvSpPr>
        <p:spPr/>
        <p:txBody>
          <a:bodyPr/>
          <a:lstStyle/>
          <a:p>
            <a:pPr algn="ctr"/>
            <a:r>
              <a:rPr lang="en-US" dirty="0">
                <a:latin typeface="Georgia" panose="02040502050405020303" pitchFamily="18" charset="0"/>
              </a:rPr>
              <a:t>FRAUD, WASTE, or ABUSE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73</a:t>
            </a:fld>
            <a:endParaRPr lang="en-US" dirty="0"/>
          </a:p>
        </p:txBody>
      </p:sp>
    </p:spTree>
    <p:extLst>
      <p:ext uri="{BB962C8B-B14F-4D97-AF65-F5344CB8AC3E}">
        <p14:creationId xmlns:p14="http://schemas.microsoft.com/office/powerpoint/2010/main" val="246236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Our </a:t>
            </a:r>
            <a:r>
              <a:rPr lang="en-US" dirty="0">
                <a:latin typeface="Georgia" panose="02040502050405020303" pitchFamily="18" charset="0"/>
              </a:rPr>
              <a:t>Vision</a:t>
            </a:r>
          </a:p>
        </p:txBody>
      </p:sp>
      <p:pic>
        <p:nvPicPr>
          <p:cNvPr id="5" name="Picture 2" descr="C:\Users\CA19029\Desktop\Strat Plan\Arrows\All arrows plain - 50 percent.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07755" y="1295235"/>
            <a:ext cx="4699890" cy="57913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209800"/>
            <a:ext cx="8382000" cy="4401205"/>
          </a:xfrm>
          <a:prstGeom prst="rect">
            <a:avLst/>
          </a:prstGeom>
          <a:noFill/>
        </p:spPr>
        <p:txBody>
          <a:bodyPr wrap="square" rtlCol="0">
            <a:spAutoFit/>
          </a:bodyPr>
          <a:lstStyle/>
          <a:p>
            <a:r>
              <a:rPr lang="en-US" sz="40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Districts and schools in Tennessee will exemplify excellence and equity such that </a:t>
            </a:r>
            <a:r>
              <a:rPr lang="en-US" sz="40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all students </a:t>
            </a:r>
            <a:r>
              <a:rPr lang="en-US" sz="40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are equipped with the knowledge and skills to successfully embark upon their chosen path in life.</a:t>
            </a:r>
            <a:r>
              <a:rPr lang="en-US" sz="4000" dirty="0">
                <a:solidFill>
                  <a:prstClr val="black">
                    <a:lumMod val="65000"/>
                    <a:lumOff val="35000"/>
                  </a:prstClr>
                </a:solidFill>
                <a:latin typeface="Arial" panose="020B0604020202020204" pitchFamily="34" charset="0"/>
                <a:cs typeface="Arial" panose="020B0604020202020204" pitchFamily="34" charset="0"/>
              </a:rPr>
              <a:t/>
            </a:r>
            <a:br>
              <a:rPr lang="en-US" sz="4000" dirty="0">
                <a:solidFill>
                  <a:prstClr val="black">
                    <a:lumMod val="65000"/>
                    <a:lumOff val="35000"/>
                  </a:prstClr>
                </a:solidFill>
                <a:latin typeface="Arial" panose="020B0604020202020204" pitchFamily="34" charset="0"/>
                <a:cs typeface="Arial" panose="020B0604020202020204" pitchFamily="34" charset="0"/>
              </a:rPr>
            </a:br>
            <a:endParaRPr 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2012997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9</a:t>
            </a:fld>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Ambitious Goals</a:t>
            </a:r>
            <a:endParaRPr lang="en-US" dirty="0">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400800" cy="11444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755643"/>
            <a:ext cx="6400800" cy="11465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875" y="4065393"/>
            <a:ext cx="6400800" cy="11458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5368669"/>
            <a:ext cx="6400800" cy="1125361"/>
          </a:xfrm>
          <a:prstGeom prst="rect">
            <a:avLst/>
          </a:prstGeom>
        </p:spPr>
      </p:pic>
    </p:spTree>
    <p:extLst>
      <p:ext uri="{BB962C8B-B14F-4D97-AF65-F5344CB8AC3E}">
        <p14:creationId xmlns:p14="http://schemas.microsoft.com/office/powerpoint/2010/main" val="104312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3">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TDOE PowerPoint Template - Red Accent</Template>
  <TotalTime>4381</TotalTime>
  <Words>3216</Words>
  <Application>Microsoft Office PowerPoint</Application>
  <PresentationFormat>On-screen Show (4:3)</PresentationFormat>
  <Paragraphs>335</Paragraphs>
  <Slides>73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Courier New</vt:lpstr>
      <vt:lpstr>Georgia</vt:lpstr>
      <vt:lpstr>Open Sans</vt:lpstr>
      <vt:lpstr>PermianSlabSerifTypeface</vt:lpstr>
      <vt:lpstr>Wingdings</vt:lpstr>
      <vt:lpstr>TDOE Template 3</vt:lpstr>
      <vt:lpstr>Every Student Succeeds Act: Equitable Services for Eligible  Non-public/Private Schools</vt:lpstr>
      <vt:lpstr>Keith Woodruff Equitable Services &amp; Charter Schools Coordinator Consolidated Planning &amp; Monitoring Keith.Woodruff@tn.gov (615) 741-3385</vt:lpstr>
      <vt:lpstr>Objectives</vt:lpstr>
      <vt:lpstr>Objectives</vt:lpstr>
      <vt:lpstr>ESSA State Plan Overview</vt:lpstr>
      <vt:lpstr>Every Student Succeeds Act</vt:lpstr>
      <vt:lpstr>ESSA State Plan Aligned with Strategic Plan</vt:lpstr>
      <vt:lpstr>Our Vision</vt:lpstr>
      <vt:lpstr>Ambitious Goals</vt:lpstr>
      <vt:lpstr>Five Priority Areas</vt:lpstr>
      <vt:lpstr>Federal-State-District-School Policy</vt:lpstr>
      <vt:lpstr>Overview of Equitable Services Under ESSA</vt:lpstr>
      <vt:lpstr>Overview of ESSA Changes</vt:lpstr>
      <vt:lpstr>Overview of ESSA Changes</vt:lpstr>
      <vt:lpstr>Equitable Services</vt:lpstr>
      <vt:lpstr>Equitable Services</vt:lpstr>
      <vt:lpstr>Allocating Funds for Equitable Services</vt:lpstr>
      <vt:lpstr>Allocating Funds for Equitable Services</vt:lpstr>
      <vt:lpstr>Notice of Allocation by the Department</vt:lpstr>
      <vt:lpstr>Obligation of Funds</vt:lpstr>
      <vt:lpstr>Obligation of Funds</vt:lpstr>
      <vt:lpstr>State Services: When the School District Does Not Meet Obligations</vt:lpstr>
      <vt:lpstr>Compliance – State Services</vt:lpstr>
      <vt:lpstr>Compliance – State Services</vt:lpstr>
      <vt:lpstr>Right to File a Complaint</vt:lpstr>
      <vt:lpstr>Right to File a Complaint</vt:lpstr>
      <vt:lpstr>School District Fiscal Repercussions</vt:lpstr>
      <vt:lpstr>School District Fiscal Repercussions</vt:lpstr>
      <vt:lpstr>Ombudsman Requirement</vt:lpstr>
      <vt:lpstr>Ombudsman Requirement</vt:lpstr>
      <vt:lpstr>Tennessee Ombudsman Position</vt:lpstr>
      <vt:lpstr>Tennessee Ombudsman Position</vt:lpstr>
      <vt:lpstr>Tennessee Ombudsman Position</vt:lpstr>
      <vt:lpstr>Consultation Requirements</vt:lpstr>
      <vt:lpstr>Consultation Requirement</vt:lpstr>
      <vt:lpstr>Consultation Topics Expanded</vt:lpstr>
      <vt:lpstr>Consultation Topics Expanded</vt:lpstr>
      <vt:lpstr>Consultation Topics Expanded</vt:lpstr>
      <vt:lpstr>Consultation Topics Expanded</vt:lpstr>
      <vt:lpstr>Disagreement Over Use of Contractors</vt:lpstr>
      <vt:lpstr>Consultation Before the School District Makes Decisions</vt:lpstr>
      <vt:lpstr>Discussion of Service Delivery Mechanisms</vt:lpstr>
      <vt:lpstr>Written Affirmation</vt:lpstr>
      <vt:lpstr>Written Affirmation</vt:lpstr>
      <vt:lpstr>Written Affirmation</vt:lpstr>
      <vt:lpstr>Changes to  Equitable Share Calculation</vt:lpstr>
      <vt:lpstr>Changes in Equitable Share Calculation</vt:lpstr>
      <vt:lpstr>Changes in Equitable Share Calculation</vt:lpstr>
      <vt:lpstr>Changes in Equitable Share Calculation</vt:lpstr>
      <vt:lpstr>Support &amp; Technical Assistance</vt:lpstr>
      <vt:lpstr>Timeline</vt:lpstr>
      <vt:lpstr>Timeline</vt:lpstr>
      <vt:lpstr>Timeline</vt:lpstr>
      <vt:lpstr>Timeline</vt:lpstr>
      <vt:lpstr>Consolidated Funding Application</vt:lpstr>
      <vt:lpstr>Title I-A Equitable Services</vt:lpstr>
      <vt:lpstr>Title I-A Equitable Services</vt:lpstr>
      <vt:lpstr>Title I-A Equitable Services</vt:lpstr>
      <vt:lpstr>Title I-A Equitable Services</vt:lpstr>
      <vt:lpstr>Title I-A Equitable Services</vt:lpstr>
      <vt:lpstr>Title I-A Equitable Services</vt:lpstr>
      <vt:lpstr>Title I-A Equitable Services</vt:lpstr>
      <vt:lpstr>Title II-A, Equitable Non-public Services </vt:lpstr>
      <vt:lpstr>Title II, A: Equitable Services Assurances </vt:lpstr>
      <vt:lpstr>Title II, A: Equitable Services Assurances </vt:lpstr>
      <vt:lpstr>Non-Public/Private Schools Page</vt:lpstr>
      <vt:lpstr>Non-Public/Private Schools Page</vt:lpstr>
      <vt:lpstr>Resources</vt:lpstr>
      <vt:lpstr>Resources</vt:lpstr>
      <vt:lpstr>Questions</vt:lpstr>
      <vt:lpstr>Questions</vt:lpstr>
      <vt:lpstr>PowerPoint Presentation</vt:lpstr>
      <vt:lpstr>FRAUD, WASTE, or ABUSE</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Whited</dc:creator>
  <cp:lastModifiedBy>Keith Woodruff</cp:lastModifiedBy>
  <cp:revision>84</cp:revision>
  <dcterms:created xsi:type="dcterms:W3CDTF">2016-01-23T14:09:42Z</dcterms:created>
  <dcterms:modified xsi:type="dcterms:W3CDTF">2017-05-17T17:40:27Z</dcterms:modified>
</cp:coreProperties>
</file>